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Lst>
  <p:notesMasterIdLst>
    <p:notesMasterId r:id="rId41"/>
  </p:notesMasterIdLst>
  <p:sldIdLst>
    <p:sldId id="258" r:id="rId10"/>
    <p:sldId id="259" r:id="rId11"/>
    <p:sldId id="755" r:id="rId12"/>
    <p:sldId id="802" r:id="rId13"/>
    <p:sldId id="803" r:id="rId14"/>
    <p:sldId id="808" r:id="rId15"/>
    <p:sldId id="809" r:id="rId16"/>
    <p:sldId id="810" r:id="rId17"/>
    <p:sldId id="811" r:id="rId18"/>
    <p:sldId id="812" r:id="rId19"/>
    <p:sldId id="798" r:id="rId20"/>
    <p:sldId id="788" r:id="rId21"/>
    <p:sldId id="789" r:id="rId22"/>
    <p:sldId id="817" r:id="rId23"/>
    <p:sldId id="818" r:id="rId24"/>
    <p:sldId id="819" r:id="rId25"/>
    <p:sldId id="820" r:id="rId26"/>
    <p:sldId id="791" r:id="rId27"/>
    <p:sldId id="792" r:id="rId28"/>
    <p:sldId id="790" r:id="rId29"/>
    <p:sldId id="793" r:id="rId30"/>
    <p:sldId id="794" r:id="rId31"/>
    <p:sldId id="725" r:id="rId32"/>
    <p:sldId id="726" r:id="rId33"/>
    <p:sldId id="821" r:id="rId34"/>
    <p:sldId id="822" r:id="rId35"/>
    <p:sldId id="823" r:id="rId36"/>
    <p:sldId id="824" r:id="rId37"/>
    <p:sldId id="825" r:id="rId38"/>
    <p:sldId id="826" r:id="rId39"/>
    <p:sldId id="827" r:id="rId40"/>
  </p:sldIdLst>
  <p:sldSz cx="9144000" cy="6858000" type="screen4x3"/>
  <p:notesSz cx="7010400" cy="9296400"/>
  <p:embeddedFontLst>
    <p:embeddedFont>
      <p:font typeface="Arial Black" panose="020B0A04020102020204" pitchFamily="34" charset="0"/>
      <p:bold r:id="rId42"/>
    </p:embeddedFont>
    <p:embeddedFont>
      <p:font typeface="Helvetica Neue" panose="020B0604020202020204" charset="0"/>
      <p:regular r:id="rId43"/>
      <p:bold r:id="rId44"/>
      <p:italic r:id="rId45"/>
      <p:boldItalic r:id="rId46"/>
    </p:embeddedFont>
    <p:embeddedFont>
      <p:font typeface="SJSU Spartan Bold" panose="02000000000000000000" charset="0"/>
      <p:regular r:id="rId47"/>
    </p:embeddedFont>
    <p:embeddedFont>
      <p:font typeface="Calibri" panose="020F0502020204030204" pitchFamily="34" charset="0"/>
      <p:regular r:id="rId48"/>
      <p:bold r:id="rId49"/>
      <p:italic r:id="rId50"/>
      <p:boldItalic r:id="rId51"/>
    </p:embeddedFont>
    <p:embeddedFont>
      <p:font typeface="SJSU Spartan Regular" panose="02000000000000000000" charset="0"/>
      <p:regular r:id="rId52"/>
    </p:embeddedFont>
    <p:embeddedFont>
      <p:font typeface="Impact" panose="020B0806030902050204" pitchFamily="34"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755"/>
            <p14:sldId id="802"/>
            <p14:sldId id="803"/>
            <p14:sldId id="808"/>
            <p14:sldId id="809"/>
            <p14:sldId id="810"/>
            <p14:sldId id="811"/>
            <p14:sldId id="812"/>
            <p14:sldId id="798"/>
            <p14:sldId id="788"/>
            <p14:sldId id="789"/>
            <p14:sldId id="817"/>
            <p14:sldId id="818"/>
            <p14:sldId id="819"/>
            <p14:sldId id="820"/>
            <p14:sldId id="791"/>
            <p14:sldId id="792"/>
            <p14:sldId id="790"/>
            <p14:sldId id="793"/>
            <p14:sldId id="794"/>
            <p14:sldId id="725"/>
            <p14:sldId id="726"/>
            <p14:sldId id="821"/>
            <p14:sldId id="822"/>
            <p14:sldId id="823"/>
            <p14:sldId id="824"/>
            <p14:sldId id="825"/>
            <p14:sldId id="826"/>
            <p14:sldId id="827"/>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416D5"/>
    <a:srgbClr val="000000"/>
    <a:srgbClr val="2CDB1F"/>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8176" autoAdjust="0"/>
    <p:restoredTop sz="95597" autoAdjust="0"/>
  </p:normalViewPr>
  <p:slideViewPr>
    <p:cSldViewPr snapToGrid="0">
      <p:cViewPr>
        <p:scale>
          <a:sx n="75" d="100"/>
          <a:sy n="75" d="100"/>
        </p:scale>
        <p:origin x="-1556" y="2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Master" Target="slideMasters/slideMaster5.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font" Target="fonts/font5.fntdata"/><Relationship Id="rId20" Type="http://schemas.openxmlformats.org/officeDocument/2006/relationships/slide" Target="slides/slide11.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font" Target="fonts/font3.fntdata"/><Relationship Id="rId52"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36970752"/>
        <c:axId val="136561792"/>
      </c:barChart>
      <c:catAx>
        <c:axId val="136970752"/>
        <c:scaling>
          <c:orientation val="minMax"/>
        </c:scaling>
        <c:delete val="1"/>
        <c:axPos val="b"/>
        <c:numFmt formatCode="General" sourceLinked="1"/>
        <c:majorTickMark val="none"/>
        <c:minorTickMark val="none"/>
        <c:tickLblPos val="nextTo"/>
        <c:crossAx val="136561792"/>
        <c:crosses val="autoZero"/>
        <c:auto val="1"/>
        <c:lblAlgn val="ctr"/>
        <c:lblOffset val="100"/>
        <c:noMultiLvlLbl val="0"/>
      </c:catAx>
      <c:valAx>
        <c:axId val="136561792"/>
        <c:scaling>
          <c:orientation val="minMax"/>
          <c:max val="1"/>
          <c:min val="0"/>
        </c:scaling>
        <c:delete val="1"/>
        <c:axPos val="l"/>
        <c:numFmt formatCode="General" sourceLinked="1"/>
        <c:majorTickMark val="none"/>
        <c:minorTickMark val="none"/>
        <c:tickLblPos val="nextTo"/>
        <c:crossAx val="13697075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36971776"/>
        <c:axId val="136564096"/>
      </c:barChart>
      <c:catAx>
        <c:axId val="136971776"/>
        <c:scaling>
          <c:orientation val="minMax"/>
        </c:scaling>
        <c:delete val="1"/>
        <c:axPos val="b"/>
        <c:numFmt formatCode="General" sourceLinked="1"/>
        <c:majorTickMark val="none"/>
        <c:minorTickMark val="none"/>
        <c:tickLblPos val="nextTo"/>
        <c:crossAx val="136564096"/>
        <c:crosses val="autoZero"/>
        <c:auto val="1"/>
        <c:lblAlgn val="ctr"/>
        <c:lblOffset val="100"/>
        <c:noMultiLvlLbl val="0"/>
      </c:catAx>
      <c:valAx>
        <c:axId val="136564096"/>
        <c:scaling>
          <c:orientation val="minMax"/>
          <c:max val="1"/>
          <c:min val="0"/>
        </c:scaling>
        <c:delete val="1"/>
        <c:axPos val="l"/>
        <c:numFmt formatCode="General" sourceLinked="1"/>
        <c:majorTickMark val="none"/>
        <c:minorTickMark val="none"/>
        <c:tickLblPos val="nextTo"/>
        <c:crossAx val="136971776"/>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137013248"/>
        <c:axId val="136565824"/>
      </c:lineChart>
      <c:catAx>
        <c:axId val="1370132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36565824"/>
        <c:crossesAt val="0"/>
        <c:auto val="1"/>
        <c:lblAlgn val="ctr"/>
        <c:lblOffset val="100"/>
        <c:noMultiLvlLbl val="0"/>
      </c:catAx>
      <c:valAx>
        <c:axId val="136565824"/>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37013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37218560"/>
        <c:axId val="134544704"/>
      </c:barChart>
      <c:catAx>
        <c:axId val="137218560"/>
        <c:scaling>
          <c:orientation val="minMax"/>
        </c:scaling>
        <c:delete val="1"/>
        <c:axPos val="b"/>
        <c:numFmt formatCode="General" sourceLinked="1"/>
        <c:majorTickMark val="none"/>
        <c:minorTickMark val="none"/>
        <c:tickLblPos val="nextTo"/>
        <c:crossAx val="134544704"/>
        <c:crosses val="autoZero"/>
        <c:auto val="1"/>
        <c:lblAlgn val="ctr"/>
        <c:lblOffset val="100"/>
        <c:noMultiLvlLbl val="0"/>
      </c:catAx>
      <c:valAx>
        <c:axId val="134544704"/>
        <c:scaling>
          <c:orientation val="minMax"/>
          <c:max val="1"/>
          <c:min val="0"/>
        </c:scaling>
        <c:delete val="1"/>
        <c:axPos val="l"/>
        <c:numFmt formatCode="General" sourceLinked="1"/>
        <c:majorTickMark val="none"/>
        <c:minorTickMark val="none"/>
        <c:tickLblPos val="nextTo"/>
        <c:crossAx val="137218560"/>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10/29/2019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10/29/2019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t>10/29/2019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t>‹#›</a:t>
            </a:fld>
            <a:endParaRPr lang="en-US"/>
          </a:p>
        </p:txBody>
      </p:sp>
    </p:spTree>
    <p:extLst>
      <p:ext uri="{BB962C8B-B14F-4D97-AF65-F5344CB8AC3E}">
        <p14:creationId xmlns:p14="http://schemas.microsoft.com/office/powerpoint/2010/main" val="32019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2809334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8.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9.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 id="2147483742" r:id="rId7"/>
    <p:sldLayoutId id="2147483744" r:id="rId8"/>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 Id="rId4" Type="http://schemas.openxmlformats.org/officeDocument/2006/relationships/hyperlink" Target="https://slack.com/abou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Oct 29, 2018</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221" y="148454"/>
            <a:ext cx="7886700" cy="886159"/>
          </a:xfrm>
        </p:spPr>
        <p:txBody>
          <a:bodyPr/>
          <a:lstStyle/>
          <a:p>
            <a:r>
              <a:rPr lang="en-US" dirty="0" smtClean="0"/>
              <a:t>Resume Analysis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5456388"/>
              </p:ext>
            </p:extLst>
          </p:nvPr>
        </p:nvGraphicFramePr>
        <p:xfrm>
          <a:off x="251732" y="1277938"/>
          <a:ext cx="8754835" cy="4577080"/>
        </p:xfrm>
        <a:graphic>
          <a:graphicData uri="http://schemas.openxmlformats.org/drawingml/2006/table">
            <a:tbl>
              <a:tblPr firstRow="1" bandRow="1">
                <a:tableStyleId>{5C22544A-7EE6-4342-B048-85BDC9FD1C3A}</a:tableStyleId>
              </a:tblPr>
              <a:tblGrid>
                <a:gridCol w="1005568"/>
                <a:gridCol w="1519633"/>
                <a:gridCol w="1324220"/>
                <a:gridCol w="1401546"/>
                <a:gridCol w="1751934"/>
                <a:gridCol w="1751934"/>
              </a:tblGrid>
              <a:tr h="370840">
                <a:tc>
                  <a:txBody>
                    <a:bodyPr/>
                    <a:lstStyle/>
                    <a:p>
                      <a:endParaRPr lang="en-US" dirty="0"/>
                    </a:p>
                  </a:txBody>
                  <a:tcPr/>
                </a:tc>
                <a:tc gridSpan="3">
                  <a:txBody>
                    <a:bodyPr/>
                    <a:lstStyle/>
                    <a:p>
                      <a:pPr algn="ctr"/>
                      <a:r>
                        <a:rPr lang="en-US" dirty="0" smtClean="0"/>
                        <a:t>Company Analysis</a:t>
                      </a:r>
                      <a:endParaRPr lang="en-US" dirty="0"/>
                    </a:p>
                  </a:txBody>
                  <a:tcPr/>
                </a:tc>
                <a:tc hMerge="1">
                  <a:txBody>
                    <a:bodyPr/>
                    <a:lstStyle/>
                    <a:p>
                      <a:endParaRPr lang="en-US" dirty="0"/>
                    </a:p>
                  </a:txBody>
                  <a:tcPr/>
                </a:tc>
                <a:tc hMerge="1">
                  <a:txBody>
                    <a:bodyPr/>
                    <a:lstStyle/>
                    <a:p>
                      <a:endParaRPr lang="en-US" dirty="0"/>
                    </a:p>
                  </a:txBody>
                  <a:tcPr/>
                </a:tc>
                <a:tc gridSpan="2">
                  <a:txBody>
                    <a:bodyPr/>
                    <a:lstStyle/>
                    <a:p>
                      <a:pPr algn="ctr"/>
                      <a:r>
                        <a:rPr lang="en-US" dirty="0" smtClean="0"/>
                        <a:t>Self Analysis</a:t>
                      </a:r>
                      <a:endParaRPr lang="en-US" dirty="0"/>
                    </a:p>
                  </a:txBody>
                  <a:tcPr/>
                </a:tc>
                <a:tc hMerge="1">
                  <a:txBody>
                    <a:bodyPr/>
                    <a:lstStyle/>
                    <a:p>
                      <a:endParaRPr lang="en-US" dirty="0"/>
                    </a:p>
                  </a:txBody>
                  <a:tcPr/>
                </a:tc>
              </a:tr>
              <a:tr h="370840">
                <a:tc>
                  <a:txBody>
                    <a:bodyPr/>
                    <a:lstStyle/>
                    <a:p>
                      <a:r>
                        <a:rPr lang="en-US" dirty="0" smtClean="0"/>
                        <a:t>Job Descript</a:t>
                      </a:r>
                      <a:endParaRPr lang="en-US" dirty="0"/>
                    </a:p>
                  </a:txBody>
                  <a:tcPr/>
                </a:tc>
                <a:tc>
                  <a:txBody>
                    <a:bodyPr/>
                    <a:lstStyle/>
                    <a:p>
                      <a:r>
                        <a:rPr lang="en-US" dirty="0" smtClean="0">
                          <a:solidFill>
                            <a:schemeClr val="tx1"/>
                          </a:solidFill>
                        </a:rPr>
                        <a:t>How you think</a:t>
                      </a:r>
                      <a:r>
                        <a:rPr lang="en-US" baseline="0" dirty="0" smtClean="0">
                          <a:solidFill>
                            <a:schemeClr val="tx1"/>
                          </a:solidFill>
                        </a:rPr>
                        <a:t> the company will make the decision</a:t>
                      </a:r>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tx1"/>
                          </a:solidFill>
                          <a:effectLst/>
                          <a:uLnTx/>
                          <a:uFillTx/>
                          <a:latin typeface="+mn-lt"/>
                          <a:ea typeface="+mn-ea"/>
                          <a:cs typeface="+mn-cs"/>
                        </a:rPr>
                        <a:t>What the company will offer</a:t>
                      </a:r>
                    </a:p>
                    <a:p>
                      <a:endParaRPr lang="en-US" dirty="0">
                        <a:solidFill>
                          <a:schemeClr val="tx1"/>
                        </a:solidFill>
                      </a:endParaRPr>
                    </a:p>
                  </a:txBody>
                  <a:tcPr/>
                </a:tc>
                <a:tc>
                  <a:txBody>
                    <a:bodyPr/>
                    <a:lstStyle/>
                    <a:p>
                      <a:r>
                        <a:rPr kumimoji="0" lang="en-US" sz="1800" b="1" i="0" u="none" strike="noStrike" kern="1200" cap="none" spc="0" normalizeH="0" baseline="0" noProof="0" dirty="0" smtClean="0">
                          <a:ln>
                            <a:noFill/>
                          </a:ln>
                          <a:solidFill>
                            <a:schemeClr val="tx1"/>
                          </a:solidFill>
                          <a:effectLst/>
                          <a:uLnTx/>
                          <a:uFillTx/>
                          <a:latin typeface="+mn-lt"/>
                          <a:ea typeface="+mn-ea"/>
                          <a:cs typeface="+mn-cs"/>
                        </a:rPr>
                        <a:t>What company hopes to get </a:t>
                      </a:r>
                      <a:endParaRPr lang="en-US"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chemeClr val="tx1"/>
                          </a:solidFill>
                          <a:effectLst/>
                          <a:uLnTx/>
                          <a:uFillTx/>
                          <a:latin typeface="+mn-lt"/>
                          <a:ea typeface="+mn-ea"/>
                          <a:cs typeface="+mn-cs"/>
                        </a:rPr>
                        <a:t>What you have to offer</a:t>
                      </a:r>
                    </a:p>
                    <a:p>
                      <a:endParaRPr lang="en-US" dirty="0"/>
                    </a:p>
                  </a:txBody>
                  <a:tcPr/>
                </a:tc>
                <a:tc>
                  <a:txBody>
                    <a:bodyPr/>
                    <a:lstStyle/>
                    <a:p>
                      <a:r>
                        <a:rPr lang="en-US" dirty="0" smtClean="0"/>
                        <a:t>What you will place in</a:t>
                      </a:r>
                      <a:r>
                        <a:rPr lang="en-US" baseline="0" dirty="0" smtClean="0"/>
                        <a:t> resume to influence (“wild card”)</a:t>
                      </a:r>
                      <a:endParaRPr lang="en-US" dirty="0"/>
                    </a:p>
                  </a:txBody>
                  <a:tcPr/>
                </a:tc>
              </a:tr>
              <a:tr h="370840">
                <a:tc>
                  <a:txBody>
                    <a:bodyPr/>
                    <a:lstStyle/>
                    <a:p>
                      <a:r>
                        <a:rPr lang="en-US" dirty="0" smtClean="0"/>
                        <a:t>#1:  </a:t>
                      </a:r>
                    </a:p>
                    <a:p>
                      <a:endParaRPr lang="en-US" dirty="0" smtClean="0"/>
                    </a:p>
                    <a:p>
                      <a:r>
                        <a:rPr lang="en-US" dirty="0" smtClean="0"/>
                        <a:t> </a:t>
                      </a: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dirty="0" smtClean="0"/>
                        <a:t>#2:</a:t>
                      </a:r>
                    </a:p>
                    <a:p>
                      <a:endParaRPr lang="en-US" dirty="0" smtClean="0"/>
                    </a:p>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r h="370840">
                <a:tc>
                  <a:txBody>
                    <a:bodyPr/>
                    <a:lstStyle/>
                    <a:p>
                      <a:r>
                        <a:rPr lang="en-US" dirty="0" smtClean="0"/>
                        <a:t>#3:</a:t>
                      </a:r>
                    </a:p>
                    <a:p>
                      <a:endParaRPr lang="en-US" dirty="0" smtClean="0"/>
                    </a:p>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405116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61" y="201756"/>
            <a:ext cx="7556139" cy="6610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96494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7" y="221241"/>
            <a:ext cx="6029325" cy="521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72706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728663"/>
            <a:ext cx="5124450" cy="5400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8524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Paper Options</a:t>
            </a:r>
            <a:endParaRPr lang="en-US" dirty="0"/>
          </a:p>
        </p:txBody>
      </p:sp>
    </p:spTree>
    <p:extLst>
      <p:ext uri="{BB962C8B-B14F-4D97-AF65-F5344CB8AC3E}">
        <p14:creationId xmlns:p14="http://schemas.microsoft.com/office/powerpoint/2010/main" val="13195329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Expanding the Product Proposal for a Final Paper</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908818146"/>
              </p:ext>
            </p:extLst>
          </p:nvPr>
        </p:nvGraphicFramePr>
        <p:xfrm>
          <a:off x="757382" y="921537"/>
          <a:ext cx="7387935" cy="5859521"/>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000" b="1" dirty="0" smtClean="0"/>
                        <a:t>1.</a:t>
                      </a:r>
                      <a:r>
                        <a:rPr lang="en-US" sz="1000" b="1" baseline="0" dirty="0" smtClean="0"/>
                        <a:t> </a:t>
                      </a:r>
                      <a:r>
                        <a:rPr lang="en-US" sz="1000" b="1" dirty="0" smtClean="0"/>
                        <a:t>Abstract</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page max</a:t>
                      </a:r>
                      <a:endParaRPr lang="en-US" sz="1000" dirty="0"/>
                    </a:p>
                  </a:txBody>
                  <a:tcPr>
                    <a:solidFill>
                      <a:srgbClr val="FF0000"/>
                    </a:solidFill>
                  </a:tcPr>
                </a:tc>
                <a:tc>
                  <a:txBody>
                    <a:bodyPr/>
                    <a:lstStyle/>
                    <a:p>
                      <a:r>
                        <a:rPr lang="en-US" sz="1000" dirty="0" smtClean="0"/>
                        <a:t>½ page max</a:t>
                      </a:r>
                      <a:endParaRPr lang="en-US" sz="1000" dirty="0"/>
                    </a:p>
                  </a:txBody>
                  <a:tcPr/>
                </a:tc>
                <a:tc>
                  <a:txBody>
                    <a:bodyPr/>
                    <a:lstStyle/>
                    <a:p>
                      <a:r>
                        <a:rPr lang="en-US" sz="1000" dirty="0" smtClean="0"/>
                        <a:t>1. Abstract</a:t>
                      </a:r>
                      <a:endParaRPr lang="en-US" sz="1000" dirty="0"/>
                    </a:p>
                  </a:txBody>
                  <a:tcPr>
                    <a:solidFill>
                      <a:srgbClr val="FFFF00"/>
                    </a:solidFill>
                  </a:tcPr>
                </a:tc>
              </a:tr>
              <a:tr h="403339">
                <a:tc>
                  <a:txBody>
                    <a:bodyPr/>
                    <a:lstStyle/>
                    <a:p>
                      <a:r>
                        <a:rPr lang="en-US" sz="1000" b="1" dirty="0" smtClean="0"/>
                        <a:t>2. Executive</a:t>
                      </a:r>
                      <a:r>
                        <a:rPr lang="en-US" sz="1000" b="1" baseline="0" dirty="0" smtClean="0"/>
                        <a:t> Summary</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to 1 page</a:t>
                      </a:r>
                      <a:endParaRPr lang="en-US" sz="1000" dirty="0"/>
                    </a:p>
                  </a:txBody>
                  <a:tcPr>
                    <a:solidFill>
                      <a:srgbClr val="FF0000"/>
                    </a:solidFill>
                  </a:tcPr>
                </a:tc>
                <a:tc>
                  <a:txBody>
                    <a:bodyPr/>
                    <a:lstStyle/>
                    <a:p>
                      <a:r>
                        <a:rPr lang="en-US" sz="1000" dirty="0" smtClean="0"/>
                        <a:t>½ to 1</a:t>
                      </a:r>
                      <a:r>
                        <a:rPr lang="en-US" sz="1000" baseline="0" dirty="0" smtClean="0"/>
                        <a:t> page</a:t>
                      </a:r>
                      <a:endParaRPr lang="en-US" sz="1000" dirty="0"/>
                    </a:p>
                  </a:txBody>
                  <a:tcPr/>
                </a:tc>
                <a:tc>
                  <a:txBody>
                    <a:bodyPr/>
                    <a:lstStyle/>
                    <a:p>
                      <a:r>
                        <a:rPr lang="en-US" sz="1000" dirty="0" smtClean="0"/>
                        <a:t>2.Executive</a:t>
                      </a:r>
                      <a:r>
                        <a:rPr lang="en-US" sz="1000" baseline="0" dirty="0" smtClean="0"/>
                        <a:t> Summary</a:t>
                      </a:r>
                      <a:endParaRPr lang="en-US" sz="10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r>
                        <a:rPr lang="en-US" sz="1000" dirty="0" smtClean="0"/>
                        <a:t>3.0 Product Description (ex.)</a:t>
                      </a:r>
                    </a:p>
                    <a:p>
                      <a:r>
                        <a:rPr lang="en-US" sz="1000" dirty="0" smtClean="0"/>
                        <a:t>3.1  System</a:t>
                      </a:r>
                      <a:r>
                        <a:rPr lang="en-US" sz="1000" baseline="0" dirty="0" smtClean="0"/>
                        <a:t>  Description (ex)</a:t>
                      </a:r>
                    </a:p>
                    <a:p>
                      <a:r>
                        <a:rPr lang="en-US" sz="1000" baseline="0" dirty="0" smtClean="0"/>
                        <a:t>3.2  Key technologies </a:t>
                      </a:r>
                    </a:p>
                    <a:p>
                      <a:r>
                        <a:rPr lang="en-US" sz="1000" baseline="0" dirty="0" smtClean="0"/>
                        <a:t>3.3  Functional Description (ex.)</a:t>
                      </a:r>
                      <a:endParaRPr lang="en-US" sz="1000" dirty="0" smtClean="0"/>
                    </a:p>
                    <a:p>
                      <a:endParaRPr lang="en-US" sz="10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r>
                        <a:rPr lang="en-US" sz="1000" dirty="0" smtClean="0"/>
                        <a:t>4.0</a:t>
                      </a:r>
                      <a:r>
                        <a:rPr lang="en-US" sz="1000" baseline="0" dirty="0" smtClean="0"/>
                        <a:t> Mkt </a:t>
                      </a:r>
                      <a:r>
                        <a:rPr lang="en-US" sz="1000" baseline="0" dirty="0" err="1" smtClean="0"/>
                        <a:t>Rsch</a:t>
                      </a:r>
                      <a:endParaRPr lang="en-US" sz="1000" baseline="0" dirty="0" smtClean="0"/>
                    </a:p>
                    <a:p>
                      <a:r>
                        <a:rPr lang="en-US" sz="1000" baseline="0" dirty="0" smtClean="0"/>
                        <a:t>4.1 Market</a:t>
                      </a:r>
                    </a:p>
                    <a:p>
                      <a:r>
                        <a:rPr lang="en-US" sz="1000" baseline="0" dirty="0" smtClean="0"/>
                        <a:t>4.2 Competitors</a:t>
                      </a:r>
                    </a:p>
                    <a:p>
                      <a:r>
                        <a:rPr lang="en-US" sz="1000" baseline="0" dirty="0" smtClean="0"/>
                        <a:t>4.3  Differentiators</a:t>
                      </a:r>
                      <a:endParaRPr lang="en-US" sz="1000" dirty="0"/>
                    </a:p>
                  </a:txBody>
                  <a:tcPr>
                    <a:solidFill>
                      <a:srgbClr val="FFFF00"/>
                    </a:solidFill>
                  </a:tcPr>
                </a:tc>
              </a:tr>
              <a:tr h="430965">
                <a:tc>
                  <a:txBody>
                    <a:bodyPr/>
                    <a:lstStyle/>
                    <a:p>
                      <a:r>
                        <a:rPr lang="en-US" sz="1000" b="1" dirty="0" smtClean="0"/>
                        <a:t>5. Finance and Economics</a:t>
                      </a:r>
                      <a:endParaRPr lang="en-US" sz="1000" b="1" dirty="0"/>
                    </a:p>
                  </a:txBody>
                  <a:tcPr>
                    <a:solidFill>
                      <a:srgbClr val="FFFF00"/>
                    </a:solidFill>
                  </a:tcPr>
                </a:tc>
                <a:tc>
                  <a:txBody>
                    <a:bodyPr/>
                    <a:lstStyle/>
                    <a:p>
                      <a:r>
                        <a:rPr lang="en-US" sz="1000" dirty="0" smtClean="0"/>
                        <a:t>Short paragraph</a:t>
                      </a:r>
                      <a:endParaRPr lang="en-US" sz="1000" dirty="0"/>
                    </a:p>
                  </a:txBody>
                  <a:tcPr/>
                </a:tc>
                <a:tc>
                  <a:txBody>
                    <a:bodyPr/>
                    <a:lstStyle/>
                    <a:p>
                      <a:r>
                        <a:rPr lang="en-US" sz="1000" dirty="0" smtClean="0"/>
                        <a:t>½ to </a:t>
                      </a:r>
                      <a:r>
                        <a:rPr lang="en-US" sz="1000" baseline="0" dirty="0" smtClean="0"/>
                        <a:t> 1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000" b="1" dirty="0" smtClean="0"/>
                        <a:t>6. Management</a:t>
                      </a:r>
                      <a:r>
                        <a:rPr lang="en-US" sz="1000" b="1" baseline="0" dirty="0" smtClean="0"/>
                        <a:t> Team</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30965">
                <a:tc>
                  <a:txBody>
                    <a:bodyPr/>
                    <a:lstStyle/>
                    <a:p>
                      <a:r>
                        <a:rPr lang="en-US" sz="1000" b="1" dirty="0" smtClean="0"/>
                        <a:t>7. Risks and Assumptions</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a:t>
                      </a:r>
                      <a:r>
                        <a:rPr lang="en-US" sz="1000" baseline="0" dirty="0" smtClean="0"/>
                        <a:t>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r>
                        <a:rPr lang="en-US" sz="1000" dirty="0" smtClean="0"/>
                        <a:t>8. </a:t>
                      </a:r>
                      <a:r>
                        <a:rPr lang="en-US" sz="1000" dirty="0" err="1" smtClean="0"/>
                        <a:t>Concl</a:t>
                      </a:r>
                      <a:r>
                        <a:rPr lang="en-US" sz="1000" dirty="0" smtClean="0"/>
                        <a:t>/</a:t>
                      </a:r>
                      <a:r>
                        <a:rPr lang="en-US" sz="1000" baseline="0" dirty="0" smtClean="0"/>
                        <a:t> Rec’s</a:t>
                      </a:r>
                    </a:p>
                    <a:p>
                      <a:r>
                        <a:rPr lang="en-US" sz="1000" baseline="0" dirty="0" smtClean="0"/>
                        <a:t>8.1 Useful features </a:t>
                      </a:r>
                    </a:p>
                    <a:p>
                      <a:r>
                        <a:rPr lang="en-US" sz="1000" baseline="0" dirty="0" smtClean="0"/>
                        <a:t>8.2 Recommended action </a:t>
                      </a:r>
                      <a:endParaRPr lang="en-US" sz="1000" dirty="0"/>
                    </a:p>
                  </a:txBody>
                  <a:tcPr>
                    <a:solidFill>
                      <a:srgbClr val="FFFF00"/>
                    </a:solidFill>
                  </a:tcPr>
                </a:tc>
              </a:tr>
              <a:tr h="403339">
                <a:tc>
                  <a:txBody>
                    <a:bodyPr/>
                    <a:lstStyle/>
                    <a:p>
                      <a:r>
                        <a:rPr lang="en-US" sz="1000" b="1" dirty="0" smtClean="0"/>
                        <a:t>A. Sources</a:t>
                      </a:r>
                      <a:endParaRPr lang="en-US" sz="1000" b="1" dirty="0"/>
                    </a:p>
                  </a:txBody>
                  <a:tcPr>
                    <a:solidFill>
                      <a:srgbClr val="FFFF00"/>
                    </a:solidFill>
                  </a:tcPr>
                </a:tc>
                <a:tc>
                  <a:txBody>
                    <a:bodyPr/>
                    <a:lstStyle/>
                    <a:p>
                      <a:r>
                        <a:rPr lang="en-US" sz="1000" dirty="0" smtClean="0"/>
                        <a:t>Not Applicable</a:t>
                      </a:r>
                      <a:endParaRPr lang="en-US" sz="1000" dirty="0"/>
                    </a:p>
                  </a:txBody>
                  <a:tcPr/>
                </a:tc>
                <a:tc>
                  <a:txBody>
                    <a:bodyPr/>
                    <a:lstStyle/>
                    <a:p>
                      <a:r>
                        <a:rPr lang="en-US" sz="1000" dirty="0" smtClean="0"/>
                        <a:t>½ to 1 page</a:t>
                      </a:r>
                      <a:endParaRPr lang="en-US" sz="1000" dirty="0"/>
                    </a:p>
                  </a:txBody>
                  <a:tcPr>
                    <a:solidFill>
                      <a:srgbClr val="FFFF00"/>
                    </a:solidFill>
                  </a:tcPr>
                </a:tc>
                <a:tc>
                  <a:txBody>
                    <a:bodyPr/>
                    <a:lstStyle/>
                    <a:p>
                      <a:r>
                        <a:rPr lang="en-US" sz="1000" dirty="0" smtClean="0"/>
                        <a:t>½ to 1 page</a:t>
                      </a:r>
                      <a:endParaRPr lang="en-US" sz="1000" dirty="0"/>
                    </a:p>
                  </a:txBody>
                  <a:tcPr/>
                </a:tc>
                <a:tc>
                  <a:txBody>
                    <a:bodyPr/>
                    <a:lstStyle/>
                    <a:p>
                      <a:endParaRPr lang="en-US" sz="1000" dirty="0"/>
                    </a:p>
                  </a:txBody>
                  <a:tcPr>
                    <a:solidFill>
                      <a:srgbClr val="FFFF00"/>
                    </a:solidFill>
                  </a:tcPr>
                </a:tc>
              </a:tr>
            </a:tbl>
          </a:graphicData>
        </a:graphic>
      </p:graphicFrame>
    </p:spTree>
    <p:extLst>
      <p:ext uri="{BB962C8B-B14F-4D97-AF65-F5344CB8AC3E}">
        <p14:creationId xmlns:p14="http://schemas.microsoft.com/office/powerpoint/2010/main" val="3164216954"/>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248405"/>
            <a:ext cx="7886700" cy="886159"/>
          </a:xfrm>
        </p:spPr>
        <p:txBody>
          <a:bodyPr>
            <a:noAutofit/>
          </a:bodyPr>
          <a:lstStyle/>
          <a:p>
            <a:pPr algn="ctr"/>
            <a:r>
              <a:rPr lang="en-US" sz="3600" dirty="0" smtClean="0"/>
              <a:t>Framework for Research </a:t>
            </a:r>
            <a:br>
              <a:rPr lang="en-US" sz="3600" dirty="0" smtClean="0"/>
            </a:br>
            <a:r>
              <a:rPr lang="en-US" sz="3600" dirty="0" smtClean="0"/>
              <a:t>Option #2</a:t>
            </a:r>
            <a:endParaRPr lang="en-US" sz="3600" dirty="0"/>
          </a:p>
        </p:txBody>
      </p:sp>
      <p:sp>
        <p:nvSpPr>
          <p:cNvPr id="4" name="Trapezoid 3"/>
          <p:cNvSpPr/>
          <p:nvPr/>
        </p:nvSpPr>
        <p:spPr>
          <a:xfrm rot="10800000">
            <a:off x="2715208" y="1236515"/>
            <a:ext cx="3437940" cy="2369130"/>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rapezoid 4"/>
          <p:cNvSpPr/>
          <p:nvPr/>
        </p:nvSpPr>
        <p:spPr>
          <a:xfrm>
            <a:off x="2715202" y="4198017"/>
            <a:ext cx="3437946" cy="2376054"/>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3303037" y="3605646"/>
            <a:ext cx="2245714" cy="727364"/>
          </a:xfrm>
          <a:prstGeom prst="rect">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3490603" y="1369231"/>
            <a:ext cx="2067791" cy="369332"/>
          </a:xfrm>
          <a:prstGeom prst="rect">
            <a:avLst/>
          </a:prstGeom>
          <a:noFill/>
        </p:spPr>
        <p:txBody>
          <a:bodyPr wrap="square" rtlCol="0">
            <a:spAutoFit/>
          </a:bodyPr>
          <a:lstStyle/>
          <a:p>
            <a:pPr algn="ctr"/>
            <a:r>
              <a:rPr lang="en-US" dirty="0" smtClean="0">
                <a:solidFill>
                  <a:prstClr val="white"/>
                </a:solidFill>
              </a:rPr>
              <a:t>Area of Research</a:t>
            </a:r>
            <a:endParaRPr lang="en-US" dirty="0">
              <a:solidFill>
                <a:prstClr val="white"/>
              </a:solidFill>
            </a:endParaRPr>
          </a:p>
        </p:txBody>
      </p:sp>
      <p:sp>
        <p:nvSpPr>
          <p:cNvPr id="8" name="TextBox 7"/>
          <p:cNvSpPr txBox="1"/>
          <p:nvPr/>
        </p:nvSpPr>
        <p:spPr>
          <a:xfrm>
            <a:off x="2921542" y="1970990"/>
            <a:ext cx="3040719" cy="646331"/>
          </a:xfrm>
          <a:prstGeom prst="rect">
            <a:avLst/>
          </a:prstGeom>
          <a:noFill/>
        </p:spPr>
        <p:txBody>
          <a:bodyPr wrap="square" rtlCol="0">
            <a:spAutoFit/>
          </a:bodyPr>
          <a:lstStyle/>
          <a:p>
            <a:pPr algn="ctr"/>
            <a:r>
              <a:rPr lang="en-US" dirty="0" smtClean="0">
                <a:solidFill>
                  <a:prstClr val="white"/>
                </a:solidFill>
              </a:rPr>
              <a:t>Specific Topic </a:t>
            </a:r>
          </a:p>
          <a:p>
            <a:pPr algn="ctr"/>
            <a:r>
              <a:rPr lang="en-US" dirty="0" smtClean="0">
                <a:solidFill>
                  <a:prstClr val="white"/>
                </a:solidFill>
              </a:rPr>
              <a:t>(Describe Specific Research</a:t>
            </a:r>
            <a:endParaRPr lang="en-US" dirty="0">
              <a:solidFill>
                <a:prstClr val="white"/>
              </a:solidFill>
            </a:endParaRPr>
          </a:p>
        </p:txBody>
      </p:sp>
      <p:sp>
        <p:nvSpPr>
          <p:cNvPr id="9" name="TextBox 8"/>
          <p:cNvSpPr txBox="1"/>
          <p:nvPr/>
        </p:nvSpPr>
        <p:spPr>
          <a:xfrm>
            <a:off x="3462714" y="2837995"/>
            <a:ext cx="2067791" cy="369332"/>
          </a:xfrm>
          <a:prstGeom prst="rect">
            <a:avLst/>
          </a:prstGeom>
          <a:noFill/>
        </p:spPr>
        <p:txBody>
          <a:bodyPr wrap="square" rtlCol="0">
            <a:spAutoFit/>
          </a:bodyPr>
          <a:lstStyle/>
          <a:p>
            <a:pPr algn="ctr"/>
            <a:r>
              <a:rPr lang="en-US" dirty="0" smtClean="0">
                <a:solidFill>
                  <a:prstClr val="white"/>
                </a:solidFill>
              </a:rPr>
              <a:t>Criteria for Analysis</a:t>
            </a:r>
            <a:endParaRPr lang="en-US" dirty="0">
              <a:solidFill>
                <a:prstClr val="white"/>
              </a:solidFill>
            </a:endParaRPr>
          </a:p>
        </p:txBody>
      </p:sp>
      <p:sp>
        <p:nvSpPr>
          <p:cNvPr id="10" name="TextBox 9"/>
          <p:cNvSpPr txBox="1"/>
          <p:nvPr/>
        </p:nvSpPr>
        <p:spPr>
          <a:xfrm>
            <a:off x="3792048" y="3826226"/>
            <a:ext cx="1267691" cy="369332"/>
          </a:xfrm>
          <a:prstGeom prst="rect">
            <a:avLst/>
          </a:prstGeom>
          <a:solidFill>
            <a:schemeClr val="accent2"/>
          </a:solidFill>
        </p:spPr>
        <p:txBody>
          <a:bodyPr wrap="square" rtlCol="0">
            <a:spAutoFit/>
          </a:bodyPr>
          <a:lstStyle/>
          <a:p>
            <a:pPr algn="ctr"/>
            <a:r>
              <a:rPr lang="en-US" dirty="0" smtClean="0">
                <a:solidFill>
                  <a:prstClr val="white"/>
                </a:solidFill>
              </a:rPr>
              <a:t>ANALYSIS</a:t>
            </a:r>
            <a:endParaRPr lang="en-US" dirty="0">
              <a:solidFill>
                <a:prstClr val="white"/>
              </a:solidFill>
            </a:endParaRPr>
          </a:p>
        </p:txBody>
      </p:sp>
      <p:sp>
        <p:nvSpPr>
          <p:cNvPr id="11" name="TextBox 10"/>
          <p:cNvSpPr txBox="1"/>
          <p:nvPr/>
        </p:nvSpPr>
        <p:spPr>
          <a:xfrm>
            <a:off x="3408005" y="4596103"/>
            <a:ext cx="2067791" cy="646331"/>
          </a:xfrm>
          <a:prstGeom prst="rect">
            <a:avLst/>
          </a:prstGeom>
          <a:noFill/>
        </p:spPr>
        <p:txBody>
          <a:bodyPr wrap="square" rtlCol="0">
            <a:spAutoFit/>
          </a:bodyPr>
          <a:lstStyle/>
          <a:p>
            <a:pPr algn="ctr"/>
            <a:r>
              <a:rPr lang="en-US" dirty="0" smtClean="0">
                <a:solidFill>
                  <a:prstClr val="white"/>
                </a:solidFill>
              </a:rPr>
              <a:t>Results and Implications</a:t>
            </a:r>
            <a:endParaRPr lang="en-US" dirty="0">
              <a:solidFill>
                <a:prstClr val="white"/>
              </a:solidFill>
            </a:endParaRPr>
          </a:p>
        </p:txBody>
      </p:sp>
      <p:sp>
        <p:nvSpPr>
          <p:cNvPr id="12" name="TextBox 11"/>
          <p:cNvSpPr txBox="1"/>
          <p:nvPr/>
        </p:nvSpPr>
        <p:spPr>
          <a:xfrm>
            <a:off x="3303038" y="5850264"/>
            <a:ext cx="2255356" cy="646331"/>
          </a:xfrm>
          <a:prstGeom prst="rect">
            <a:avLst/>
          </a:prstGeom>
          <a:noFill/>
        </p:spPr>
        <p:txBody>
          <a:bodyPr wrap="square" rtlCol="0">
            <a:spAutoFit/>
          </a:bodyPr>
          <a:lstStyle/>
          <a:p>
            <a:pPr algn="ctr"/>
            <a:r>
              <a:rPr lang="en-US" dirty="0" smtClean="0">
                <a:solidFill>
                  <a:prstClr val="white"/>
                </a:solidFill>
              </a:rPr>
              <a:t>Conclusions  &amp;Recommendations</a:t>
            </a:r>
            <a:endParaRPr lang="en-US" dirty="0">
              <a:solidFill>
                <a:prstClr val="white"/>
              </a:solidFill>
            </a:endParaRPr>
          </a:p>
        </p:txBody>
      </p:sp>
      <p:sp>
        <p:nvSpPr>
          <p:cNvPr id="3" name="TextBox 2"/>
          <p:cNvSpPr txBox="1"/>
          <p:nvPr/>
        </p:nvSpPr>
        <p:spPr>
          <a:xfrm>
            <a:off x="251078" y="2953347"/>
            <a:ext cx="2670464" cy="1569660"/>
          </a:xfrm>
          <a:prstGeom prst="rect">
            <a:avLst/>
          </a:prstGeom>
          <a:noFill/>
          <a:ln>
            <a:solidFill>
              <a:schemeClr val="bg1"/>
            </a:solidFill>
          </a:ln>
        </p:spPr>
        <p:txBody>
          <a:bodyPr wrap="square" rtlCol="0">
            <a:spAutoFit/>
          </a:bodyPr>
          <a:lstStyle/>
          <a:p>
            <a:r>
              <a:rPr lang="en-US" sz="2400" dirty="0" smtClean="0">
                <a:solidFill>
                  <a:prstClr val="white"/>
                </a:solidFill>
              </a:rPr>
              <a:t>Research is a fluid.</a:t>
            </a:r>
          </a:p>
          <a:p>
            <a:r>
              <a:rPr lang="en-US" sz="2400" dirty="0" smtClean="0">
                <a:solidFill>
                  <a:prstClr val="white"/>
                </a:solidFill>
              </a:rPr>
              <a:t>It has the form of the container you choose.</a:t>
            </a:r>
            <a:endParaRPr lang="en-US" sz="2400" dirty="0">
              <a:solidFill>
                <a:prstClr val="white"/>
              </a:solidFill>
            </a:endParaRPr>
          </a:p>
        </p:txBody>
      </p:sp>
      <p:sp>
        <p:nvSpPr>
          <p:cNvPr id="13" name="Rectangle 12"/>
          <p:cNvSpPr/>
          <p:nvPr/>
        </p:nvSpPr>
        <p:spPr>
          <a:xfrm>
            <a:off x="6153155" y="1738563"/>
            <a:ext cx="2766910" cy="3693319"/>
          </a:xfrm>
          <a:prstGeom prst="rect">
            <a:avLst/>
          </a:prstGeom>
          <a:ln>
            <a:solidFill>
              <a:schemeClr val="bg1"/>
            </a:solidFill>
          </a:ln>
        </p:spPr>
        <p:txBody>
          <a:bodyPr wrap="square">
            <a:spAutoFit/>
          </a:bodyPr>
          <a:lstStyle/>
          <a:p>
            <a:r>
              <a:rPr lang="en-US" dirty="0" smtClean="0">
                <a:solidFill>
                  <a:prstClr val="white"/>
                </a:solidFill>
              </a:rPr>
              <a:t>The “container” is the Analysis Process you choose:</a:t>
            </a:r>
          </a:p>
          <a:p>
            <a:r>
              <a:rPr lang="en-US" dirty="0" smtClean="0">
                <a:solidFill>
                  <a:prstClr val="white"/>
                </a:solidFill>
              </a:rPr>
              <a:t>-Compare multiple technologies by measuring their performance in a consistent “test” process  (Comparative Analysis)</a:t>
            </a:r>
          </a:p>
          <a:p>
            <a:r>
              <a:rPr lang="en-US" dirty="0" smtClean="0">
                <a:solidFill>
                  <a:prstClr val="white"/>
                </a:solidFill>
              </a:rPr>
              <a:t>-Measure a single technology’s ability to perform a previously unachievable “test” (Feasibility Study)</a:t>
            </a:r>
            <a:endParaRPr lang="en-US" dirty="0">
              <a:solidFill>
                <a:prstClr val="white"/>
              </a:solidFill>
            </a:endParaRPr>
          </a:p>
        </p:txBody>
      </p:sp>
    </p:spTree>
    <p:extLst>
      <p:ext uri="{BB962C8B-B14F-4D97-AF65-F5344CB8AC3E}">
        <p14:creationId xmlns:p14="http://schemas.microsoft.com/office/powerpoint/2010/main" val="14693335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3" y="186059"/>
            <a:ext cx="7886700" cy="886159"/>
          </a:xfrm>
        </p:spPr>
        <p:txBody>
          <a:bodyPr>
            <a:normAutofit fontScale="90000"/>
          </a:bodyPr>
          <a:lstStyle/>
          <a:p>
            <a:r>
              <a:rPr lang="en-US" dirty="0" smtClean="0"/>
              <a:t>Final Paper:  Outline/Abstract due Oct 31</a:t>
            </a:r>
            <a:endParaRPr lang="en-US" dirty="0"/>
          </a:p>
        </p:txBody>
      </p:sp>
      <p:sp>
        <p:nvSpPr>
          <p:cNvPr id="3" name="Content Placeholder 2"/>
          <p:cNvSpPr>
            <a:spLocks noGrp="1"/>
          </p:cNvSpPr>
          <p:nvPr>
            <p:ph idx="1"/>
          </p:nvPr>
        </p:nvSpPr>
        <p:spPr>
          <a:xfrm>
            <a:off x="176645" y="1340427"/>
            <a:ext cx="8853055" cy="5330537"/>
          </a:xfrm>
        </p:spPr>
        <p:txBody>
          <a:bodyPr>
            <a:normAutofit lnSpcReduction="10000"/>
          </a:bodyPr>
          <a:lstStyle/>
          <a:p>
            <a:r>
              <a:rPr lang="en-US" dirty="0"/>
              <a:t>Submit an outline and an abstract For your final Paper using 1-2 pages</a:t>
            </a:r>
          </a:p>
          <a:p>
            <a:r>
              <a:rPr lang="en-US" dirty="0"/>
              <a:t> </a:t>
            </a:r>
          </a:p>
          <a:p>
            <a:r>
              <a:rPr lang="en-US" dirty="0"/>
              <a:t>Expand on your topic selection </a:t>
            </a:r>
          </a:p>
          <a:p>
            <a:r>
              <a:rPr lang="en-US" dirty="0"/>
              <a:t>-”Fine tune” your topic</a:t>
            </a:r>
          </a:p>
          <a:p>
            <a:r>
              <a:rPr lang="en-US" dirty="0"/>
              <a:t>-</a:t>
            </a:r>
            <a:r>
              <a:rPr lang="en-US" dirty="0">
                <a:solidFill>
                  <a:srgbClr val="FFFF00"/>
                </a:solidFill>
              </a:rPr>
              <a:t>Create outline based on the complete </a:t>
            </a:r>
            <a:r>
              <a:rPr lang="en-US" dirty="0" smtClean="0">
                <a:solidFill>
                  <a:srgbClr val="FFFF00"/>
                </a:solidFill>
              </a:rPr>
              <a:t>Product Proposal or Research </a:t>
            </a:r>
            <a:r>
              <a:rPr lang="en-US" dirty="0">
                <a:solidFill>
                  <a:srgbClr val="FFFF00"/>
                </a:solidFill>
              </a:rPr>
              <a:t>Paper outline</a:t>
            </a:r>
          </a:p>
          <a:p>
            <a:r>
              <a:rPr lang="en-US" dirty="0"/>
              <a:t>-Prepare </a:t>
            </a:r>
            <a:r>
              <a:rPr lang="en-US" dirty="0" smtClean="0">
                <a:solidFill>
                  <a:srgbClr val="FFFF00"/>
                </a:solidFill>
              </a:rPr>
              <a:t>a summary </a:t>
            </a:r>
            <a:r>
              <a:rPr lang="en-US" dirty="0">
                <a:solidFill>
                  <a:srgbClr val="FFFF00"/>
                </a:solidFill>
              </a:rPr>
              <a:t>with one or two paragraphs (not bullet items, full sentence-based paragraphs) that capture the key elements of each section</a:t>
            </a:r>
          </a:p>
          <a:p>
            <a:r>
              <a:rPr lang="en-US" dirty="0" smtClean="0"/>
              <a:t>Summarize </a:t>
            </a:r>
            <a:r>
              <a:rPr lang="en-US" dirty="0"/>
              <a:t> your market and technology research (previously 20 sources)</a:t>
            </a:r>
          </a:p>
          <a:p>
            <a:r>
              <a:rPr lang="en-US" dirty="0"/>
              <a:t> </a:t>
            </a:r>
            <a:r>
              <a:rPr lang="en-US" dirty="0" smtClean="0"/>
              <a:t>-Fill out a complete checklist per instructions as a condition of grading</a:t>
            </a:r>
            <a:endParaRPr lang="en-US" dirty="0"/>
          </a:p>
          <a:p>
            <a:r>
              <a:rPr lang="en-US" dirty="0">
                <a:solidFill>
                  <a:srgbClr val="FFFF00"/>
                </a:solidFill>
              </a:rPr>
              <a:t>3.Provide a “budget” totaling 7200 +/-  words </a:t>
            </a:r>
            <a:r>
              <a:rPr lang="en-US" dirty="0" smtClean="0">
                <a:solidFill>
                  <a:srgbClr val="FFFF00"/>
                </a:solidFill>
              </a:rPr>
              <a:t>(15 pages) for </a:t>
            </a:r>
            <a:r>
              <a:rPr lang="en-US" dirty="0">
                <a:solidFill>
                  <a:srgbClr val="FFFF00"/>
                </a:solidFill>
              </a:rPr>
              <a:t>your Final </a:t>
            </a:r>
            <a:r>
              <a:rPr lang="en-US" dirty="0" smtClean="0">
                <a:solidFill>
                  <a:srgbClr val="FFFF00"/>
                </a:solidFill>
              </a:rPr>
              <a:t>Paper (Extended Proposal) or 5600-6000 words (10 pager Research)</a:t>
            </a:r>
            <a:endParaRPr lang="en-US" dirty="0">
              <a:solidFill>
                <a:srgbClr val="FFFF00"/>
              </a:solidFill>
            </a:endParaRPr>
          </a:p>
          <a:p>
            <a:r>
              <a:rPr lang="en-US" dirty="0"/>
              <a:t>4.Be ready to discuss during </a:t>
            </a:r>
            <a:r>
              <a:rPr lang="en-US" dirty="0" smtClean="0"/>
              <a:t>Nov 5 and/or  Nov 7 class</a:t>
            </a:r>
            <a:endParaRPr lang="en-US" dirty="0"/>
          </a:p>
          <a:p>
            <a:r>
              <a:rPr lang="en-US" dirty="0" smtClean="0"/>
              <a:t>5. </a:t>
            </a:r>
            <a:r>
              <a:rPr lang="en-US" dirty="0" smtClean="0">
                <a:solidFill>
                  <a:srgbClr val="FFFF00"/>
                </a:solidFill>
              </a:rPr>
              <a:t>Checklist and Peer Review (2) within one week of deadline</a:t>
            </a:r>
          </a:p>
          <a:p>
            <a:r>
              <a:rPr lang="en-US" dirty="0" smtClean="0"/>
              <a:t>6.As </a:t>
            </a:r>
            <a:r>
              <a:rPr lang="en-US" dirty="0"/>
              <a:t>always, 15% plagiarism or less is required from </a:t>
            </a:r>
            <a:r>
              <a:rPr lang="en-US" dirty="0" err="1"/>
              <a:t>Turnitin</a:t>
            </a:r>
            <a:endParaRPr lang="en-US" dirty="0"/>
          </a:p>
          <a:p>
            <a:endParaRPr lang="en-US" dirty="0"/>
          </a:p>
        </p:txBody>
      </p:sp>
    </p:spTree>
    <p:extLst>
      <p:ext uri="{BB962C8B-B14F-4D97-AF65-F5344CB8AC3E}">
        <p14:creationId xmlns:p14="http://schemas.microsoft.com/office/powerpoint/2010/main" val="148819726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ormAutofit/>
          </a:bodyPr>
          <a:lstStyle/>
          <a:p>
            <a:r>
              <a:rPr lang="en-US" dirty="0" smtClean="0"/>
              <a:t>Material Ethics</a:t>
            </a:r>
            <a:endParaRPr lang="en-US" dirty="0"/>
          </a:p>
        </p:txBody>
      </p:sp>
      <p:sp>
        <p:nvSpPr>
          <p:cNvPr id="4" name="Text Placeholder 3"/>
          <p:cNvSpPr>
            <a:spLocks noGrp="1"/>
          </p:cNvSpPr>
          <p:nvPr>
            <p:ph type="body" sz="quarter" idx="11"/>
          </p:nvPr>
        </p:nvSpPr>
        <p:spPr>
          <a:xfrm>
            <a:off x="2893805" y="2498790"/>
            <a:ext cx="5440127" cy="1460146"/>
          </a:xfrm>
        </p:spPr>
        <p:txBody>
          <a:bodyPr>
            <a:normAutofit fontScale="92500" lnSpcReduction="20000"/>
          </a:bodyPr>
          <a:lstStyle/>
          <a:p>
            <a:r>
              <a:rPr lang="en-US" dirty="0" smtClean="0"/>
              <a:t>Material Ethics</a:t>
            </a:r>
          </a:p>
          <a:p>
            <a:r>
              <a:rPr lang="en-US" dirty="0" smtClean="0"/>
              <a:t>Eugene </a:t>
            </a:r>
            <a:r>
              <a:rPr lang="en-US" dirty="0" err="1" smtClean="0"/>
              <a:t>Moriarity</a:t>
            </a:r>
            <a:r>
              <a:rPr lang="en-US" dirty="0" smtClean="0"/>
              <a:t>, (2008) “Material Ethics, Chapter 8” in The Engineering Project, Its Nature, Ethics and Promise,  Penn State Press  </a:t>
            </a:r>
            <a:br>
              <a:rPr lang="en-US" dirty="0" smtClean="0"/>
            </a:b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638346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Material Ethics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22237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p:txBody>
          <a:bodyPr>
            <a:normAutofit/>
          </a:bodyPr>
          <a:lstStyle/>
          <a:p>
            <a:endParaRPr lang="en-US" dirty="0" smtClean="0"/>
          </a:p>
          <a:p>
            <a:endParaRPr lang="en-US" dirty="0" smtClean="0"/>
          </a:p>
        </p:txBody>
      </p:sp>
      <p:sp>
        <p:nvSpPr>
          <p:cNvPr id="6" name="TextBox 5"/>
          <p:cNvSpPr txBox="1"/>
          <p:nvPr/>
        </p:nvSpPr>
        <p:spPr>
          <a:xfrm>
            <a:off x="696190" y="524949"/>
            <a:ext cx="4675910" cy="5355312"/>
          </a:xfrm>
          <a:prstGeom prst="rect">
            <a:avLst/>
          </a:prstGeom>
          <a:noFill/>
        </p:spPr>
        <p:txBody>
          <a:bodyPr wrap="square" rtlCol="0">
            <a:spAutoFit/>
          </a:bodyPr>
          <a:lstStyle/>
          <a:p>
            <a:endParaRPr lang="en-US" dirty="0"/>
          </a:p>
          <a:p>
            <a:r>
              <a:rPr lang="en-US" dirty="0" smtClean="0"/>
              <a:t>-Resume  Research</a:t>
            </a:r>
          </a:p>
          <a:p>
            <a:endParaRPr lang="en-US" dirty="0"/>
          </a:p>
          <a:p>
            <a:r>
              <a:rPr lang="en-US" dirty="0" smtClean="0"/>
              <a:t>-Resume Research Practice Examples</a:t>
            </a:r>
          </a:p>
          <a:p>
            <a:r>
              <a:rPr lang="en-US" dirty="0" smtClean="0"/>
              <a:t>                 +Skills</a:t>
            </a:r>
          </a:p>
          <a:p>
            <a:r>
              <a:rPr lang="en-US" dirty="0"/>
              <a:t>	</a:t>
            </a:r>
            <a:r>
              <a:rPr lang="en-US" dirty="0" smtClean="0"/>
              <a:t>+Experience</a:t>
            </a:r>
          </a:p>
          <a:p>
            <a:r>
              <a:rPr lang="en-US" dirty="0"/>
              <a:t>	</a:t>
            </a:r>
            <a:r>
              <a:rPr lang="en-US" dirty="0" smtClean="0"/>
              <a:t>+Uniqueness </a:t>
            </a:r>
          </a:p>
          <a:p>
            <a:endParaRPr lang="en-US" dirty="0" smtClean="0"/>
          </a:p>
          <a:p>
            <a:r>
              <a:rPr lang="en-US" dirty="0"/>
              <a:t>-Final Paper </a:t>
            </a:r>
          </a:p>
          <a:p>
            <a:r>
              <a:rPr lang="en-US" dirty="0"/>
              <a:t>    -Sources </a:t>
            </a:r>
          </a:p>
          <a:p>
            <a:r>
              <a:rPr lang="en-US" dirty="0" smtClean="0"/>
              <a:t>    </a:t>
            </a:r>
            <a:r>
              <a:rPr lang="en-US" dirty="0"/>
              <a:t>-</a:t>
            </a:r>
            <a:r>
              <a:rPr lang="en-US" dirty="0" smtClean="0"/>
              <a:t>Outline/Abstract </a:t>
            </a:r>
          </a:p>
          <a:p>
            <a:endParaRPr lang="en-US" dirty="0"/>
          </a:p>
          <a:p>
            <a:r>
              <a:rPr lang="en-US" dirty="0" smtClean="0"/>
              <a:t>-Materials Ethics </a:t>
            </a:r>
          </a:p>
          <a:p>
            <a:r>
              <a:rPr lang="en-US" dirty="0" smtClean="0"/>
              <a:t>    + More Product Analysis</a:t>
            </a:r>
          </a:p>
          <a:p>
            <a:r>
              <a:rPr lang="en-US" dirty="0"/>
              <a:t>	</a:t>
            </a:r>
          </a:p>
          <a:p>
            <a:endParaRPr lang="en-US" dirty="0" smtClean="0"/>
          </a:p>
          <a:p>
            <a:r>
              <a:rPr lang="en-US" dirty="0" smtClean="0"/>
              <a:t>     </a:t>
            </a:r>
          </a:p>
          <a:p>
            <a:pPr lvl="1"/>
            <a:endParaRPr lang="en-US" dirty="0" smtClean="0"/>
          </a:p>
          <a:p>
            <a:pPr marL="742950" lvl="1" indent="-285750">
              <a:buFontTx/>
              <a:buChar char="-"/>
            </a:pPr>
            <a:endParaRPr lang="en-US" dirty="0"/>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03909" y="186059"/>
            <a:ext cx="8842664" cy="886159"/>
          </a:xfrm>
        </p:spPr>
        <p:txBody>
          <a:bodyPr>
            <a:normAutofit/>
          </a:bodyPr>
          <a:lstStyle/>
          <a:p>
            <a:r>
              <a:rPr lang="en-US" dirty="0" smtClean="0"/>
              <a:t>Conclusions</a:t>
            </a:r>
            <a:endParaRPr lang="en-US" dirty="0"/>
          </a:p>
        </p:txBody>
      </p:sp>
      <p:sp>
        <p:nvSpPr>
          <p:cNvPr id="7" name="Content Placeholder 6"/>
          <p:cNvSpPr>
            <a:spLocks noGrp="1"/>
          </p:cNvSpPr>
          <p:nvPr>
            <p:ph sz="quarter" idx="12"/>
          </p:nvPr>
        </p:nvSpPr>
        <p:spPr>
          <a:xfrm>
            <a:off x="514350" y="1731810"/>
            <a:ext cx="7886700" cy="4284526"/>
          </a:xfrm>
        </p:spPr>
        <p:txBody>
          <a:bodyPr>
            <a:normAutofit/>
          </a:bodyPr>
          <a:lstStyle/>
          <a:p>
            <a:pPr marL="800100" lvl="1" indent="-342900">
              <a:buFont typeface="Arial" panose="020B0604020202020204" pitchFamily="34" charset="0"/>
              <a:buChar char="•"/>
            </a:pPr>
            <a:endParaRPr lang="en-US" dirty="0" smtClean="0"/>
          </a:p>
          <a:p>
            <a:pPr marL="800100" lvl="1" indent="-342900">
              <a:buFont typeface="Arial" panose="020B0604020202020204" pitchFamily="34" charset="0"/>
              <a:buChar char="•"/>
            </a:pPr>
            <a:r>
              <a:rPr lang="en-US" sz="2400" dirty="0" smtClean="0"/>
              <a:t>Major difference between “</a:t>
            </a:r>
            <a:r>
              <a:rPr lang="en-US" sz="2400" dirty="0" smtClean="0">
                <a:solidFill>
                  <a:srgbClr val="FFFF00"/>
                </a:solidFill>
              </a:rPr>
              <a:t>modern engineering” and “focal engineering”</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smtClean="0">
                <a:solidFill>
                  <a:srgbClr val="FFFF00"/>
                </a:solidFill>
              </a:rPr>
              <a:t>Modern engineering will endure and supply useful, helpful products </a:t>
            </a:r>
            <a:r>
              <a:rPr lang="en-US" sz="2400" dirty="0" smtClean="0"/>
              <a:t>that do not positively address the “well being” of users </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r>
              <a:rPr lang="en-US" sz="2400" dirty="0" smtClean="0">
                <a:solidFill>
                  <a:srgbClr val="FFFF00"/>
                </a:solidFill>
              </a:rPr>
              <a:t>Focal engineering strives for more than just usefulness</a:t>
            </a:r>
            <a:r>
              <a:rPr lang="en-US" sz="2400" dirty="0" smtClean="0"/>
              <a:t>, and seeks to identify focal products that enliven and energize the user</a:t>
            </a:r>
            <a:endParaRPr lang="en-US" sz="2400" dirty="0"/>
          </a:p>
        </p:txBody>
      </p:sp>
      <p:sp>
        <p:nvSpPr>
          <p:cNvPr id="8" name="Text Placeholder 7"/>
          <p:cNvSpPr>
            <a:spLocks noGrp="1"/>
          </p:cNvSpPr>
          <p:nvPr>
            <p:ph type="body" sz="quarter" idx="13"/>
          </p:nvPr>
        </p:nvSpPr>
        <p:spPr>
          <a:xfrm>
            <a:off x="535132" y="1005506"/>
            <a:ext cx="7886700" cy="512763"/>
          </a:xfrm>
        </p:spPr>
        <p:txBody>
          <a:bodyPr/>
          <a:lstStyle/>
          <a:p>
            <a:r>
              <a:rPr lang="en-US" dirty="0" smtClean="0"/>
              <a:t>Focal Product</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3641186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Class Discussion to Be Continued This Week</a:t>
            </a:r>
            <a:endParaRPr lang="en-US" dirty="0"/>
          </a:p>
        </p:txBody>
      </p:sp>
      <p:sp>
        <p:nvSpPr>
          <p:cNvPr id="3" name="Content Placeholder 2"/>
          <p:cNvSpPr>
            <a:spLocks noGrp="1"/>
          </p:cNvSpPr>
          <p:nvPr>
            <p:ph sz="quarter" idx="12"/>
          </p:nvPr>
        </p:nvSpPr>
        <p:spPr/>
        <p:txBody>
          <a:bodyPr/>
          <a:lstStyle/>
          <a:p>
            <a:r>
              <a:rPr lang="en-US" dirty="0" smtClean="0"/>
              <a:t>Research Examples of Focal Products</a:t>
            </a:r>
          </a:p>
          <a:p>
            <a:r>
              <a:rPr lang="en-US" dirty="0" smtClean="0"/>
              <a:t>Candidates will be discussed in class and put forth in class discussion </a:t>
            </a:r>
            <a:endParaRPr lang="en-US" dirty="0"/>
          </a:p>
        </p:txBody>
      </p:sp>
      <p:sp>
        <p:nvSpPr>
          <p:cNvPr id="4" name="Text Placeholder 3"/>
          <p:cNvSpPr>
            <a:spLocks noGrp="1"/>
          </p:cNvSpPr>
          <p:nvPr>
            <p:ph type="body" sz="quarter" idx="13"/>
          </p:nvPr>
        </p:nvSpPr>
        <p:spPr/>
        <p:txBody>
          <a:bodyPr/>
          <a:lstStyle/>
          <a:p>
            <a:r>
              <a:rPr lang="en-US" dirty="0" smtClean="0"/>
              <a:t>Focal Products</a:t>
            </a:r>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2910063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762000" y="496796"/>
            <a:ext cx="7886700" cy="886159"/>
          </a:xfrm>
        </p:spPr>
        <p:txBody>
          <a:bodyPr>
            <a:normAutofit fontScale="90000"/>
          </a:bodyPr>
          <a:lstStyle/>
          <a:p>
            <a:r>
              <a:rPr lang="en-US" b="1" i="1" dirty="0">
                <a:solidFill>
                  <a:srgbClr val="FF0066"/>
                </a:solidFill>
              </a:rPr>
              <a:t>MATERIAL </a:t>
            </a:r>
            <a:r>
              <a:rPr lang="en-US" b="1" i="1" dirty="0" smtClean="0">
                <a:solidFill>
                  <a:srgbClr val="FF0066"/>
                </a:solidFill>
              </a:rPr>
              <a:t>ETHICS/ </a:t>
            </a:r>
            <a:r>
              <a:rPr lang="en-US" b="1" i="1" dirty="0" err="1" smtClean="0">
                <a:solidFill>
                  <a:srgbClr val="FF0066"/>
                </a:solidFill>
              </a:rPr>
              <a:t>Focalness</a:t>
            </a:r>
            <a:r>
              <a:rPr lang="en-US" b="1" i="1" dirty="0" smtClean="0">
                <a:solidFill>
                  <a:srgbClr val="FF0066"/>
                </a:solidFill>
              </a:rPr>
              <a:t> of Product</a:t>
            </a:r>
            <a:endParaRPr lang="en-US" b="1" i="1" dirty="0">
              <a:solidFill>
                <a:srgbClr val="FF0066"/>
              </a:solidFill>
            </a:endParaRPr>
          </a:p>
        </p:txBody>
      </p:sp>
      <p:sp>
        <p:nvSpPr>
          <p:cNvPr id="267269" name="AutoShape 5"/>
          <p:cNvSpPr>
            <a:spLocks noChangeArrowheads="1"/>
          </p:cNvSpPr>
          <p:nvPr/>
        </p:nvSpPr>
        <p:spPr bwMode="auto">
          <a:xfrm>
            <a:off x="1295400" y="2209800"/>
            <a:ext cx="6400800" cy="3352800"/>
          </a:xfrm>
          <a:prstGeom prst="flowChartExtract">
            <a:avLst/>
          </a:prstGeom>
          <a:solidFill>
            <a:schemeClr val="accent1"/>
          </a:solidFill>
          <a:ln w="12700" cap="sq">
            <a:solidFill>
              <a:schemeClr val="tx1"/>
            </a:solidFill>
            <a:miter lim="800000"/>
            <a:headEnd type="none" w="sm" len="sm"/>
            <a:tailEnd type="none" w="sm" len="sm"/>
          </a:ln>
          <a:effectLst/>
        </p:spPr>
        <p:txBody>
          <a:bodyPr wrap="none" anchor="ctr"/>
          <a:lstStyle/>
          <a:p>
            <a:endParaRPr lang="en-US"/>
          </a:p>
        </p:txBody>
      </p:sp>
      <p:sp>
        <p:nvSpPr>
          <p:cNvPr id="267270" name="WordArt 6"/>
          <p:cNvSpPr>
            <a:spLocks noChangeArrowheads="1" noChangeShapeType="1" noTextEdit="1"/>
          </p:cNvSpPr>
          <p:nvPr/>
        </p:nvSpPr>
        <p:spPr bwMode="auto">
          <a:xfrm>
            <a:off x="3505200" y="2057400"/>
            <a:ext cx="2219325" cy="571500"/>
          </a:xfrm>
          <a:prstGeom prst="rect">
            <a:avLst/>
          </a:prstGeom>
        </p:spPr>
        <p:txBody>
          <a:bodyPr spcFirstLastPara="1" wrap="none" fromWordArt="1">
            <a:prstTxWarp prst="textArchUp">
              <a:avLst>
                <a:gd name="adj" fmla="val 10800000"/>
              </a:avLst>
            </a:prstTxWarp>
          </a:bodyPr>
          <a:lstStyle/>
          <a:p>
            <a:pPr algn="ctr"/>
            <a:r>
              <a:rPr lang="en-US" sz="3200" kern="10" dirty="0">
                <a:ln w="9525" cap="sq">
                  <a:solidFill>
                    <a:srgbClr val="000000"/>
                  </a:solidFill>
                  <a:round/>
                  <a:headEnd type="none" w="sm" len="sm"/>
                  <a:tailEnd type="none" w="sm" len="sm"/>
                </a:ln>
                <a:solidFill>
                  <a:srgbClr val="000000"/>
                </a:solidFill>
                <a:latin typeface="Arial Black"/>
              </a:rPr>
              <a:t>PRODUCT</a:t>
            </a:r>
          </a:p>
        </p:txBody>
      </p:sp>
      <p:sp>
        <p:nvSpPr>
          <p:cNvPr id="267271" name="WordArt 7"/>
          <p:cNvSpPr>
            <a:spLocks noChangeArrowheads="1" noChangeShapeType="1" noTextEdit="1"/>
          </p:cNvSpPr>
          <p:nvPr/>
        </p:nvSpPr>
        <p:spPr bwMode="auto">
          <a:xfrm>
            <a:off x="228600" y="5410200"/>
            <a:ext cx="2028825" cy="742950"/>
          </a:xfrm>
          <a:prstGeom prst="rect">
            <a:avLst/>
          </a:prstGeom>
        </p:spPr>
        <p:txBody>
          <a:bodyPr wrap="none" fromWordArt="1">
            <a:prstTxWarp prst="textCanDown">
              <a:avLst>
                <a:gd name="adj" fmla="val 33333"/>
              </a:avLst>
            </a:prstTxWarp>
          </a:bodyPr>
          <a:lstStyle/>
          <a:p>
            <a:pPr algn="ctr"/>
            <a:r>
              <a:rPr lang="en-US" sz="2800" kern="10">
                <a:ln w="9525" cap="sq">
                  <a:solidFill>
                    <a:srgbClr val="000000"/>
                  </a:solidFill>
                  <a:round/>
                  <a:headEnd type="none" w="sm" len="sm"/>
                  <a:tailEnd type="none" w="sm" len="sm"/>
                </a:ln>
                <a:solidFill>
                  <a:srgbClr val="000000"/>
                </a:solidFill>
                <a:latin typeface="Arial Black"/>
              </a:rPr>
              <a:t>END-USER</a:t>
            </a:r>
          </a:p>
        </p:txBody>
      </p:sp>
      <p:sp>
        <p:nvSpPr>
          <p:cNvPr id="267272" name="WordArt 8"/>
          <p:cNvSpPr>
            <a:spLocks noChangeArrowheads="1" noChangeShapeType="1" noTextEdit="1"/>
          </p:cNvSpPr>
          <p:nvPr/>
        </p:nvSpPr>
        <p:spPr bwMode="auto">
          <a:xfrm>
            <a:off x="6934200" y="5486400"/>
            <a:ext cx="1676400" cy="611188"/>
          </a:xfrm>
          <a:prstGeom prst="rect">
            <a:avLst/>
          </a:prstGeom>
        </p:spPr>
        <p:txBody>
          <a:bodyPr wrap="none" fromWordArt="1">
            <a:prstTxWarp prst="textCanDown">
              <a:avLst>
                <a:gd name="adj" fmla="val 33333"/>
              </a:avLst>
            </a:prstTxWarp>
          </a:bodyPr>
          <a:lstStyle/>
          <a:p>
            <a:pPr algn="ctr"/>
            <a:r>
              <a:rPr lang="en-US" sz="3600" kern="10">
                <a:ln w="9525" cap="sq">
                  <a:solidFill>
                    <a:srgbClr val="000000"/>
                  </a:solidFill>
                  <a:round/>
                  <a:headEnd type="none" w="sm" len="sm"/>
                  <a:tailEnd type="none" w="sm" len="sm"/>
                </a:ln>
                <a:solidFill>
                  <a:srgbClr val="000000"/>
                </a:solidFill>
                <a:latin typeface="Arial Black"/>
              </a:rPr>
              <a:t>WORLD</a:t>
            </a:r>
          </a:p>
        </p:txBody>
      </p:sp>
      <p:sp>
        <p:nvSpPr>
          <p:cNvPr id="267273" name="WordArt 9"/>
          <p:cNvSpPr>
            <a:spLocks noChangeArrowheads="1" noChangeShapeType="1" noTextEdit="1"/>
          </p:cNvSpPr>
          <p:nvPr/>
        </p:nvSpPr>
        <p:spPr bwMode="auto">
          <a:xfrm>
            <a:off x="5257800" y="2971800"/>
            <a:ext cx="1943100" cy="1060450"/>
          </a:xfrm>
          <a:prstGeom prst="rect">
            <a:avLst/>
          </a:prstGeom>
        </p:spPr>
        <p:txBody>
          <a:bodyPr wrap="none" fromWordArt="1">
            <a:prstTxWarp prst="textDeflateBottom">
              <a:avLst>
                <a:gd name="adj" fmla="val 76472"/>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a:r>
              <a:rPr lang="en-US" sz="3600" kern="10">
                <a:ln w="9525" cap="sq">
                  <a:round/>
                  <a:headEnd type="none" w="sm" len="sm"/>
                  <a:tailEnd type="none" w="sm" len="sm"/>
                </a:ln>
                <a:gradFill rotWithShape="0">
                  <a:gsLst>
                    <a:gs pos="0">
                      <a:srgbClr val="707070"/>
                    </a:gs>
                    <a:gs pos="50000">
                      <a:srgbClr val="FFFFFF"/>
                    </a:gs>
                    <a:gs pos="100000">
                      <a:srgbClr val="707070"/>
                    </a:gs>
                  </a:gsLst>
                  <a:lin ang="2700000" scaled="1"/>
                </a:gradFill>
                <a:latin typeface="Impact"/>
              </a:rPr>
              <a:t>RESONANCE</a:t>
            </a:r>
          </a:p>
        </p:txBody>
      </p:sp>
      <p:sp>
        <p:nvSpPr>
          <p:cNvPr id="267274" name="WordArt 10" descr="Paper bag"/>
          <p:cNvSpPr>
            <a:spLocks noChangeArrowheads="1" noChangeShapeType="1" noTextEdit="1"/>
          </p:cNvSpPr>
          <p:nvPr/>
        </p:nvSpPr>
        <p:spPr bwMode="auto">
          <a:xfrm>
            <a:off x="762000" y="3276600"/>
            <a:ext cx="3638550" cy="992188"/>
          </a:xfrm>
          <a:prstGeom prst="rect">
            <a:avLst/>
          </a:prstGeom>
        </p:spPr>
        <p:txBody>
          <a:bodyPr wrap="none" fromWordArt="1">
            <a:prstTxWarp prst="textCascadeUp">
              <a:avLst>
                <a:gd name="adj" fmla="val 44444"/>
              </a:avLst>
            </a:prstTxWarp>
            <a:scene3d>
              <a:camera prst="legacyPerspectiveTopLeft">
                <a:rot lat="0" lon="20519999" rev="0"/>
              </a:camera>
              <a:lightRig rig="legacyHarsh3" dir="r"/>
            </a:scene3d>
            <a:sp3d extrusionH="430200" prstMaterial="legacyMatte">
              <a:extrusionClr>
                <a:srgbClr val="006600"/>
              </a:extrusionClr>
            </a:sp3d>
          </a:bodyPr>
          <a:lstStyle/>
          <a:p>
            <a:pPr algn="ctr"/>
            <a:r>
              <a:rPr lang="en-US" sz="3600" kern="10">
                <a:ln w="9525" cap="sq">
                  <a:round/>
                  <a:headEnd type="none" w="sm" len="sm"/>
                  <a:tailEnd type="none" w="sm" len="sm"/>
                </a:ln>
                <a:blipFill dpi="0" rotWithShape="0">
                  <a:blip r:embed="rId2"/>
                  <a:srcRect/>
                  <a:tile tx="0" ty="0" sx="100000" sy="100000" flip="none" algn="tl"/>
                </a:blipFill>
                <a:latin typeface="Arial Black"/>
              </a:rPr>
              <a:t>ENGAGEMENT</a:t>
            </a:r>
          </a:p>
        </p:txBody>
      </p:sp>
      <p:sp>
        <p:nvSpPr>
          <p:cNvPr id="267275" name="WordArt 11"/>
          <p:cNvSpPr>
            <a:spLocks noChangeArrowheads="1" noChangeShapeType="1" noTextEdit="1"/>
          </p:cNvSpPr>
          <p:nvPr/>
        </p:nvSpPr>
        <p:spPr bwMode="auto">
          <a:xfrm>
            <a:off x="2667000" y="5181600"/>
            <a:ext cx="3743325" cy="647700"/>
          </a:xfrm>
          <a:prstGeom prst="rect">
            <a:avLst/>
          </a:prstGeom>
        </p:spPr>
        <p:txBody>
          <a:bodyPr wrap="none" fromWordArt="1">
            <a:prstTxWarp prst="textPlain">
              <a:avLst>
                <a:gd name="adj" fmla="val 50000"/>
              </a:avLst>
            </a:prstTxWarp>
          </a:bodyPr>
          <a:lstStyle/>
          <a:p>
            <a:pPr algn="ctr"/>
            <a:r>
              <a:rPr lang="en-US" sz="3600" kern="10">
                <a:ln w="12700" cap="sq">
                  <a:solidFill>
                    <a:srgbClr val="3333CC"/>
                  </a:solidFill>
                  <a:round/>
                  <a:headEnd type="none" w="sm" len="sm"/>
                  <a:tailEnd type="none" w="sm" len="sm"/>
                </a:ln>
                <a:solidFill>
                  <a:srgbClr val="B2B2B2">
                    <a:alpha val="50000"/>
                  </a:srgbClr>
                </a:solidFill>
                <a:effectLst>
                  <a:outerShdw dist="45791" dir="2021404" algn="ctr" rotWithShape="0">
                    <a:srgbClr val="9999FF"/>
                  </a:outerShdw>
                </a:effectLst>
                <a:latin typeface="Arial Black"/>
              </a:rPr>
              <a:t>ENLIVENMENT</a:t>
            </a:r>
          </a:p>
        </p:txBody>
      </p:sp>
    </p:spTree>
    <p:extLst>
      <p:ext uri="{BB962C8B-B14F-4D97-AF65-F5344CB8AC3E}">
        <p14:creationId xmlns:p14="http://schemas.microsoft.com/office/powerpoint/2010/main" val="22962688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0"/>
            <a:ext cx="7886700" cy="1496167"/>
          </a:xfrm>
        </p:spPr>
        <p:txBody>
          <a:bodyPr>
            <a:noAutofit/>
          </a:bodyPr>
          <a:lstStyle/>
          <a:p>
            <a:r>
              <a:rPr lang="en-US" sz="3200" dirty="0" smtClean="0"/>
              <a:t>10 Technologies That Deserve to Die?</a:t>
            </a:r>
            <a:endParaRPr lang="en-US" sz="3200" dirty="0"/>
          </a:p>
        </p:txBody>
      </p:sp>
      <p:sp>
        <p:nvSpPr>
          <p:cNvPr id="5" name="Content Placeholder 4"/>
          <p:cNvSpPr>
            <a:spLocks noGrp="1"/>
          </p:cNvSpPr>
          <p:nvPr>
            <p:ph idx="1"/>
          </p:nvPr>
        </p:nvSpPr>
        <p:spPr>
          <a:xfrm>
            <a:off x="457200" y="1295400"/>
            <a:ext cx="8229600" cy="4830763"/>
          </a:xfrm>
        </p:spPr>
        <p:txBody>
          <a:bodyPr>
            <a:normAutofit fontScale="77500" lnSpcReduction="20000"/>
          </a:bodyPr>
          <a:lstStyle/>
          <a:p>
            <a:r>
              <a:rPr lang="en-US" sz="2400" dirty="0" smtClean="0"/>
              <a:t>1.	Nuclear Weapons</a:t>
            </a:r>
          </a:p>
          <a:p>
            <a:r>
              <a:rPr lang="en-US" sz="2400" dirty="0" smtClean="0"/>
              <a:t>2.	</a:t>
            </a:r>
            <a:r>
              <a:rPr lang="en-US" sz="2400" dirty="0" smtClean="0">
                <a:solidFill>
                  <a:srgbClr val="FFFF00"/>
                </a:solidFill>
              </a:rPr>
              <a:t>Coal- Based Power</a:t>
            </a:r>
          </a:p>
          <a:p>
            <a:r>
              <a:rPr lang="en-US" sz="2400" dirty="0" smtClean="0"/>
              <a:t>3.	The Internal Combustion Engine</a:t>
            </a:r>
          </a:p>
          <a:p>
            <a:r>
              <a:rPr lang="en-US" sz="2400" dirty="0" smtClean="0"/>
              <a:t>4.	Incandescent Light Bulbs</a:t>
            </a:r>
          </a:p>
          <a:p>
            <a:r>
              <a:rPr lang="en-US" sz="2400" dirty="0" smtClean="0"/>
              <a:t>5.	Land Mines</a:t>
            </a:r>
          </a:p>
          <a:p>
            <a:r>
              <a:rPr lang="en-US" sz="2400" dirty="0" smtClean="0"/>
              <a:t>6.	Manned Spacecraft</a:t>
            </a:r>
          </a:p>
          <a:p>
            <a:r>
              <a:rPr lang="en-US" sz="2400" dirty="0" smtClean="0"/>
              <a:t>7.	Prisons</a:t>
            </a:r>
          </a:p>
          <a:p>
            <a:r>
              <a:rPr lang="en-US" sz="2400" dirty="0" smtClean="0"/>
              <a:t>8.	Cosmetic Implants</a:t>
            </a:r>
          </a:p>
          <a:p>
            <a:r>
              <a:rPr lang="en-US" sz="2400" dirty="0" smtClean="0"/>
              <a:t>9.	Lie Detectors</a:t>
            </a:r>
          </a:p>
          <a:p>
            <a:r>
              <a:rPr lang="en-US" sz="2400" dirty="0" smtClean="0"/>
              <a:t>10.	DVDs</a:t>
            </a:r>
          </a:p>
          <a:p>
            <a:pPr marL="0" indent="0">
              <a:buNone/>
            </a:pPr>
            <a:endParaRPr lang="en-US" sz="2400" dirty="0" smtClean="0"/>
          </a:p>
          <a:p>
            <a:r>
              <a:rPr lang="en-US" sz="2400" dirty="0"/>
              <a:t>Define the Technologies</a:t>
            </a:r>
          </a:p>
          <a:p>
            <a:endParaRPr lang="en-US" sz="2400" dirty="0"/>
          </a:p>
          <a:p>
            <a:r>
              <a:rPr lang="en-US" sz="2400" dirty="0"/>
              <a:t>Ethically, do They Deserve to Die</a:t>
            </a:r>
            <a:r>
              <a:rPr lang="en-US" sz="2400" dirty="0" smtClean="0"/>
              <a:t>?  How would you score the Materials Ethics of the identified technology?</a:t>
            </a:r>
            <a:endParaRPr lang="en-US" sz="2400" dirty="0"/>
          </a:p>
          <a:p>
            <a:endParaRPr lang="en-US" sz="2400" dirty="0"/>
          </a:p>
        </p:txBody>
      </p:sp>
    </p:spTree>
    <p:extLst>
      <p:ext uri="{BB962C8B-B14F-4D97-AF65-F5344CB8AC3E}">
        <p14:creationId xmlns:p14="http://schemas.microsoft.com/office/powerpoint/2010/main" val="32776467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506" y="289968"/>
            <a:ext cx="7886700" cy="886159"/>
          </a:xfrm>
        </p:spPr>
        <p:txBody>
          <a:bodyPr>
            <a:normAutofit/>
          </a:bodyPr>
          <a:lstStyle/>
          <a:p>
            <a:r>
              <a:rPr lang="en-US" sz="3200" dirty="0" smtClean="0"/>
              <a:t>Assessing </a:t>
            </a:r>
            <a:r>
              <a:rPr lang="en-US" sz="3200" smtClean="0"/>
              <a:t>Focal Product</a:t>
            </a:r>
            <a:endParaRPr lang="en-US" sz="3200" dirty="0"/>
          </a:p>
        </p:txBody>
      </p:sp>
      <p:sp>
        <p:nvSpPr>
          <p:cNvPr id="3" name="Content Placeholder 2"/>
          <p:cNvSpPr>
            <a:spLocks noGrp="1"/>
          </p:cNvSpPr>
          <p:nvPr>
            <p:ph idx="1"/>
          </p:nvPr>
        </p:nvSpPr>
        <p:spPr>
          <a:xfrm>
            <a:off x="619506" y="3685032"/>
            <a:ext cx="7886700" cy="2793963"/>
          </a:xfrm>
        </p:spPr>
        <p:txBody>
          <a:bodyPr>
            <a:normAutofit fontScale="85000" lnSpcReduction="20000"/>
          </a:bodyPr>
          <a:lstStyle/>
          <a:p>
            <a:pPr marL="342900" indent="-342900">
              <a:buFont typeface="Arial" panose="020B0604020202020204" pitchFamily="34" charset="0"/>
              <a:buChar char="•"/>
            </a:pPr>
            <a:r>
              <a:rPr lang="en-US" dirty="0" smtClean="0"/>
              <a:t>Engagement:  End User and Product interaction</a:t>
            </a:r>
            <a:r>
              <a:rPr lang="en-US" dirty="0" smtClean="0">
                <a:sym typeface="Wingdings" panose="05000000000000000000" pitchFamily="2" charset="2"/>
              </a:rPr>
              <a:t> (+3 to -3)</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smtClean="0">
                <a:sym typeface="Wingdings" panose="05000000000000000000" pitchFamily="2" charset="2"/>
              </a:rPr>
              <a:t>Enlivenment:  End User and World (based on use of product) (+3 to -3)</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smtClean="0">
                <a:sym typeface="Wingdings" panose="05000000000000000000" pitchFamily="2" charset="2"/>
              </a:rPr>
              <a:t>Resonance: Product and World Interaction (+3 to -3)</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r>
              <a:rPr lang="en-US" dirty="0" err="1" smtClean="0">
                <a:sym typeface="Wingdings" panose="05000000000000000000" pitchFamily="2" charset="2"/>
              </a:rPr>
              <a:t>Jm</a:t>
            </a:r>
            <a:r>
              <a:rPr lang="en-US" dirty="0" smtClean="0">
                <a:sym typeface="Wingdings" panose="05000000000000000000" pitchFamily="2" charset="2"/>
              </a:rPr>
              <a:t>= a1(</a:t>
            </a:r>
            <a:r>
              <a:rPr lang="en-US" dirty="0" err="1" smtClean="0">
                <a:sym typeface="Wingdings" panose="05000000000000000000" pitchFamily="2" charset="2"/>
              </a:rPr>
              <a:t>Jeg</a:t>
            </a:r>
            <a:r>
              <a:rPr lang="en-US" dirty="0" smtClean="0">
                <a:sym typeface="Wingdings" panose="05000000000000000000" pitchFamily="2" charset="2"/>
              </a:rPr>
              <a:t>) +a2(Jen) +a3(</a:t>
            </a:r>
            <a:r>
              <a:rPr lang="en-US" dirty="0" err="1" smtClean="0">
                <a:sym typeface="Wingdings" panose="05000000000000000000" pitchFamily="2" charset="2"/>
              </a:rPr>
              <a:t>Jre</a:t>
            </a:r>
            <a:r>
              <a:rPr lang="en-US" dirty="0" smtClean="0">
                <a:sym typeface="Wingdings" panose="05000000000000000000" pitchFamily="2" charset="2"/>
              </a:rPr>
              <a:t>), where a1+a2+a3=1.0</a:t>
            </a:r>
          </a:p>
          <a:p>
            <a:endParaRPr lang="en-US" dirty="0">
              <a:sym typeface="Wingdings" panose="05000000000000000000" pitchFamily="2" charset="2"/>
            </a:endParaRPr>
          </a:p>
          <a:p>
            <a:r>
              <a:rPr lang="en-US" dirty="0" smtClean="0">
                <a:sym typeface="Wingdings" panose="05000000000000000000" pitchFamily="2" charset="2"/>
              </a:rPr>
              <a:t> </a:t>
            </a:r>
          </a:p>
          <a:p>
            <a:pPr marL="342900" indent="-342900">
              <a:buFont typeface="Arial" panose="020B0604020202020204" pitchFamily="34" charset="0"/>
              <a:buChar char="•"/>
            </a:pPr>
            <a:endParaRPr lang="en-US" dirty="0">
              <a:sym typeface="Wingdings" panose="05000000000000000000" pitchFamily="2" charset="2"/>
            </a:endParaRPr>
          </a:p>
          <a:p>
            <a:endParaRPr lang="en-US" dirty="0" smtClean="0">
              <a:sym typeface="Wingdings" panose="05000000000000000000" pitchFamily="2" charset="2"/>
            </a:endParaRP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866" y="986727"/>
            <a:ext cx="5028157" cy="2670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22242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22" y="186058"/>
            <a:ext cx="7886700" cy="886159"/>
          </a:xfrm>
        </p:spPr>
        <p:txBody>
          <a:bodyPr>
            <a:normAutofit fontScale="90000"/>
          </a:bodyPr>
          <a:lstStyle/>
          <a:p>
            <a:r>
              <a:rPr lang="en-US" dirty="0" smtClean="0"/>
              <a:t>10 Emerging Technologies</a:t>
            </a:r>
            <a:endParaRPr lang="en-US" dirty="0"/>
          </a:p>
        </p:txBody>
      </p:sp>
      <p:sp>
        <p:nvSpPr>
          <p:cNvPr id="5" name="Content Placeholder 4"/>
          <p:cNvSpPr>
            <a:spLocks noGrp="1"/>
          </p:cNvSpPr>
          <p:nvPr>
            <p:ph idx="1"/>
          </p:nvPr>
        </p:nvSpPr>
        <p:spPr>
          <a:xfrm>
            <a:off x="628650" y="1070264"/>
            <a:ext cx="7886700" cy="4785105"/>
          </a:xfrm>
        </p:spPr>
        <p:txBody>
          <a:bodyPr>
            <a:normAutofit fontScale="77500" lnSpcReduction="20000"/>
          </a:bodyPr>
          <a:lstStyle/>
          <a:p>
            <a:r>
              <a:rPr lang="en-US" dirty="0" smtClean="0"/>
              <a:t>1.	Comparative </a:t>
            </a:r>
            <a:r>
              <a:rPr lang="en-US" dirty="0" err="1" smtClean="0"/>
              <a:t>Interactomics</a:t>
            </a:r>
            <a:r>
              <a:rPr lang="en-US" dirty="0" smtClean="0"/>
              <a:t>:  </a:t>
            </a:r>
          </a:p>
          <a:p>
            <a:r>
              <a:rPr lang="en-US" dirty="0" smtClean="0"/>
              <a:t>2.	Nanomedicine</a:t>
            </a:r>
          </a:p>
          <a:p>
            <a:r>
              <a:rPr lang="en-US" dirty="0" smtClean="0"/>
              <a:t>3.	Epigenetics</a:t>
            </a:r>
          </a:p>
          <a:p>
            <a:r>
              <a:rPr lang="en-US" dirty="0" smtClean="0">
                <a:solidFill>
                  <a:srgbClr val="FFFF00"/>
                </a:solidFill>
              </a:rPr>
              <a:t>4.	Cognitive Radio</a:t>
            </a:r>
          </a:p>
          <a:p>
            <a:r>
              <a:rPr lang="en-US" dirty="0" smtClean="0"/>
              <a:t>5.	Nuclear Reprogramming</a:t>
            </a:r>
          </a:p>
          <a:p>
            <a:r>
              <a:rPr lang="en-US" dirty="0" smtClean="0"/>
              <a:t>6.	Diffusion Tensor Imaging</a:t>
            </a:r>
          </a:p>
          <a:p>
            <a:r>
              <a:rPr lang="en-US" dirty="0" smtClean="0">
                <a:solidFill>
                  <a:srgbClr val="FFFF00"/>
                </a:solidFill>
              </a:rPr>
              <a:t>7.	Universal Authentication</a:t>
            </a:r>
          </a:p>
          <a:p>
            <a:r>
              <a:rPr lang="en-US" dirty="0" smtClean="0"/>
              <a:t>8.	Nanobiomechanics</a:t>
            </a:r>
          </a:p>
          <a:p>
            <a:r>
              <a:rPr lang="en-US" dirty="0" smtClean="0">
                <a:solidFill>
                  <a:srgbClr val="FFFF00"/>
                </a:solidFill>
              </a:rPr>
              <a:t>9.	Pervasive Wireless</a:t>
            </a:r>
          </a:p>
          <a:p>
            <a:r>
              <a:rPr lang="en-US" dirty="0" smtClean="0">
                <a:solidFill>
                  <a:srgbClr val="FFFF00"/>
                </a:solidFill>
              </a:rPr>
              <a:t>10.	Stretchable Silicon</a:t>
            </a:r>
          </a:p>
          <a:p>
            <a:endParaRPr lang="en-US" dirty="0"/>
          </a:p>
          <a:p>
            <a:r>
              <a:rPr lang="en-US" dirty="0" smtClean="0"/>
              <a:t>What is the Technology?</a:t>
            </a:r>
          </a:p>
          <a:p>
            <a:endParaRPr lang="en-US" dirty="0" smtClean="0"/>
          </a:p>
          <a:p>
            <a:r>
              <a:rPr lang="en-US" dirty="0" smtClean="0"/>
              <a:t>Do you foresee any moral dilemma's with this technology?</a:t>
            </a:r>
          </a:p>
          <a:p>
            <a:endParaRPr lang="en-US" dirty="0" smtClean="0"/>
          </a:p>
          <a:p>
            <a:r>
              <a:rPr lang="en-US" dirty="0" smtClean="0"/>
              <a:t>Can it be focal or contribute to a focal product?</a:t>
            </a:r>
            <a:endParaRPr lang="en-US" dirty="0"/>
          </a:p>
        </p:txBody>
      </p:sp>
    </p:spTree>
    <p:extLst>
      <p:ext uri="{BB962C8B-B14F-4D97-AF65-F5344CB8AC3E}">
        <p14:creationId xmlns:p14="http://schemas.microsoft.com/office/powerpoint/2010/main" val="40762979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914" y="82149"/>
            <a:ext cx="7886700" cy="886159"/>
          </a:xfrm>
        </p:spPr>
        <p:txBody>
          <a:bodyPr/>
          <a:lstStyle/>
          <a:p>
            <a:r>
              <a:rPr lang="en-US" dirty="0" smtClean="0"/>
              <a:t>The 2017 List </a:t>
            </a:r>
            <a:r>
              <a:rPr lang="en-US" sz="1400" dirty="0" smtClean="0"/>
              <a:t>MIT Enterprise Forum</a:t>
            </a:r>
            <a:endParaRPr lang="en-US" sz="1400" dirty="0"/>
          </a:p>
        </p:txBody>
      </p:sp>
      <p:sp>
        <p:nvSpPr>
          <p:cNvPr id="3" name="Content Placeholder 2"/>
          <p:cNvSpPr>
            <a:spLocks noGrp="1"/>
          </p:cNvSpPr>
          <p:nvPr>
            <p:ph idx="1"/>
          </p:nvPr>
        </p:nvSpPr>
        <p:spPr>
          <a:xfrm>
            <a:off x="124691" y="997528"/>
            <a:ext cx="8853053" cy="5860472"/>
          </a:xfrm>
        </p:spPr>
        <p:txBody>
          <a:bodyPr>
            <a:normAutofit fontScale="85000" lnSpcReduction="20000"/>
          </a:bodyPr>
          <a:lstStyle/>
          <a:p>
            <a:pPr fontAlgn="base"/>
            <a:r>
              <a:rPr lang="en-US" sz="2100" b="1" dirty="0" smtClean="0"/>
              <a:t>Reversing </a:t>
            </a:r>
            <a:r>
              <a:rPr lang="en-US" sz="2100" b="1" dirty="0"/>
              <a:t>Paralysis</a:t>
            </a:r>
            <a:r>
              <a:rPr lang="en-US" sz="2100" dirty="0"/>
              <a:t> - Scientists are making </a:t>
            </a:r>
            <a:r>
              <a:rPr lang="en-US" sz="2100" dirty="0" smtClean="0"/>
              <a:t>remarkable </a:t>
            </a:r>
            <a:r>
              <a:rPr lang="en-US" sz="2100" dirty="0"/>
              <a:t>progress at using brain implants to restore the freedom of movement that spinal cord injuries take away.</a:t>
            </a:r>
          </a:p>
          <a:p>
            <a:pPr fontAlgn="base"/>
            <a:r>
              <a:rPr lang="en-US" sz="2100" b="1" dirty="0">
                <a:solidFill>
                  <a:srgbClr val="FFFF00"/>
                </a:solidFill>
              </a:rPr>
              <a:t>Self-Driving Trucks</a:t>
            </a:r>
            <a:r>
              <a:rPr lang="en-US" sz="2100" dirty="0">
                <a:solidFill>
                  <a:srgbClr val="FFFF00"/>
                </a:solidFill>
              </a:rPr>
              <a:t> -Tractor-trailers without a human at the wheel will soon </a:t>
            </a:r>
            <a:endParaRPr lang="en-US" sz="2100" dirty="0" smtClean="0">
              <a:solidFill>
                <a:srgbClr val="FFFF00"/>
              </a:solidFill>
            </a:endParaRPr>
          </a:p>
          <a:p>
            <a:pPr fontAlgn="base"/>
            <a:r>
              <a:rPr lang="en-US" sz="2100" dirty="0" smtClean="0">
                <a:solidFill>
                  <a:srgbClr val="FFFF00"/>
                </a:solidFill>
              </a:rPr>
              <a:t>barrel </a:t>
            </a:r>
            <a:r>
              <a:rPr lang="en-US" sz="2100" dirty="0">
                <a:solidFill>
                  <a:srgbClr val="FFFF00"/>
                </a:solidFill>
              </a:rPr>
              <a:t>onto highways near you. What will this mean for the nation’s 1.7 million truck drivers?</a:t>
            </a:r>
          </a:p>
          <a:p>
            <a:pPr fontAlgn="base"/>
            <a:r>
              <a:rPr lang="en-US" sz="2100" b="1" dirty="0">
                <a:solidFill>
                  <a:srgbClr val="FFFF00"/>
                </a:solidFill>
              </a:rPr>
              <a:t>Paying with Your Face</a:t>
            </a:r>
            <a:r>
              <a:rPr lang="en-US" sz="2100" dirty="0">
                <a:solidFill>
                  <a:srgbClr val="FFFF00"/>
                </a:solidFill>
              </a:rPr>
              <a:t> - Face-detecting systems in China now authorize payments, provide access to facilities, and track down criminals. Will other countries follow?</a:t>
            </a:r>
          </a:p>
          <a:p>
            <a:pPr fontAlgn="base"/>
            <a:r>
              <a:rPr lang="en-US" sz="2100" b="1" dirty="0">
                <a:solidFill>
                  <a:srgbClr val="FFFF00"/>
                </a:solidFill>
              </a:rPr>
              <a:t>Practical Quantum Computers - </a:t>
            </a:r>
            <a:r>
              <a:rPr lang="en-US" sz="2100" dirty="0">
                <a:solidFill>
                  <a:srgbClr val="FFFF00"/>
                </a:solidFill>
              </a:rPr>
              <a:t>Advances at Google, Intel, and several research groups indicate that computers with previously unimaginable power are finally within reach.</a:t>
            </a:r>
          </a:p>
          <a:p>
            <a:pPr fontAlgn="base"/>
            <a:r>
              <a:rPr lang="en-US" sz="2100" b="1" dirty="0">
                <a:solidFill>
                  <a:srgbClr val="FFFF00"/>
                </a:solidFill>
              </a:rPr>
              <a:t>The 360-Degree Selfie - </a:t>
            </a:r>
            <a:r>
              <a:rPr lang="en-US" sz="2100" dirty="0">
                <a:solidFill>
                  <a:srgbClr val="FFFF00"/>
                </a:solidFill>
              </a:rPr>
              <a:t>Inexpensive cameras that make spherical images are opening a new era in photography and changing the way people share stories.</a:t>
            </a:r>
          </a:p>
          <a:p>
            <a:pPr fontAlgn="base"/>
            <a:r>
              <a:rPr lang="en-US" sz="2100" b="1" dirty="0">
                <a:solidFill>
                  <a:srgbClr val="FFFF00"/>
                </a:solidFill>
              </a:rPr>
              <a:t>Hot Solar Cells - </a:t>
            </a:r>
            <a:r>
              <a:rPr lang="en-US" sz="2100" dirty="0">
                <a:solidFill>
                  <a:srgbClr val="FFFF00"/>
                </a:solidFill>
              </a:rPr>
              <a:t>By converting heat to focused beams of light, a new solar device could create cheap and continuous power</a:t>
            </a:r>
            <a:r>
              <a:rPr lang="en-US" sz="2100" dirty="0"/>
              <a:t>.</a:t>
            </a:r>
          </a:p>
          <a:p>
            <a:pPr fontAlgn="base"/>
            <a:r>
              <a:rPr lang="en-US" sz="2100" b="1" dirty="0"/>
              <a:t>Gene Therapy 2.0 - </a:t>
            </a:r>
            <a:r>
              <a:rPr lang="en-US" sz="2100" dirty="0"/>
              <a:t>Scientists have solved fundamental problems that were holding back cures for rare hereditary disorders. Next we’ll see if the same approach can take on cancer, heart disease, and other common illnesses.</a:t>
            </a:r>
          </a:p>
          <a:p>
            <a:pPr fontAlgn="base"/>
            <a:r>
              <a:rPr lang="en-US" sz="2100" b="1" dirty="0"/>
              <a:t>The Cell Atlas - </a:t>
            </a:r>
            <a:r>
              <a:rPr lang="en-US" sz="2100" dirty="0"/>
              <a:t>Biology’s next mega-project will find out what we’re really made of.</a:t>
            </a:r>
          </a:p>
          <a:p>
            <a:pPr fontAlgn="base"/>
            <a:r>
              <a:rPr lang="en-US" sz="2100" b="1" dirty="0">
                <a:solidFill>
                  <a:srgbClr val="FF0000"/>
                </a:solidFill>
              </a:rPr>
              <a:t>Botnets of Things - </a:t>
            </a:r>
            <a:r>
              <a:rPr lang="en-US" sz="2100" dirty="0">
                <a:solidFill>
                  <a:srgbClr val="FF0000"/>
                </a:solidFill>
              </a:rPr>
              <a:t>The relentless push to add connectivity to home gadgets is creating dangerous side effects that figure to get even worse.</a:t>
            </a:r>
          </a:p>
          <a:p>
            <a:pPr fontAlgn="base"/>
            <a:r>
              <a:rPr lang="en-US" sz="2100" b="1" dirty="0">
                <a:solidFill>
                  <a:srgbClr val="FFFF00"/>
                </a:solidFill>
              </a:rPr>
              <a:t>Reinforcement Learning - </a:t>
            </a:r>
            <a:r>
              <a:rPr lang="en-US" sz="2100" dirty="0">
                <a:solidFill>
                  <a:srgbClr val="FFFF00"/>
                </a:solidFill>
              </a:rPr>
              <a:t>By experimenting, computers are figuring out how to do things that no programmer could teach them.</a:t>
            </a:r>
          </a:p>
          <a:p>
            <a:endParaRPr lang="en-US" dirty="0"/>
          </a:p>
        </p:txBody>
      </p:sp>
    </p:spTree>
    <p:extLst>
      <p:ext uri="{BB962C8B-B14F-4D97-AF65-F5344CB8AC3E}">
        <p14:creationId xmlns:p14="http://schemas.microsoft.com/office/powerpoint/2010/main" val="3030452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22" y="186058"/>
            <a:ext cx="7886700" cy="886159"/>
          </a:xfrm>
        </p:spPr>
        <p:txBody>
          <a:bodyPr>
            <a:normAutofit fontScale="90000"/>
          </a:bodyPr>
          <a:lstStyle/>
          <a:p>
            <a:r>
              <a:rPr lang="en-US" dirty="0" smtClean="0"/>
              <a:t>10 Emerging Technologies</a:t>
            </a:r>
            <a:br>
              <a:rPr lang="en-US" dirty="0" smtClean="0"/>
            </a:br>
            <a:r>
              <a:rPr lang="en-US" sz="1300" dirty="0" smtClean="0"/>
              <a:t>-MIT Review 2015</a:t>
            </a:r>
            <a:endParaRPr lang="en-US" sz="1300" dirty="0"/>
          </a:p>
        </p:txBody>
      </p:sp>
      <p:sp>
        <p:nvSpPr>
          <p:cNvPr id="5" name="Content Placeholder 4"/>
          <p:cNvSpPr>
            <a:spLocks noGrp="1"/>
          </p:cNvSpPr>
          <p:nvPr>
            <p:ph idx="1"/>
          </p:nvPr>
        </p:nvSpPr>
        <p:spPr>
          <a:xfrm>
            <a:off x="358487" y="3906983"/>
            <a:ext cx="7886700" cy="2566554"/>
          </a:xfrm>
        </p:spPr>
        <p:txBody>
          <a:bodyPr>
            <a:normAutofit/>
          </a:bodyPr>
          <a:lstStyle/>
          <a:p>
            <a:endParaRPr lang="en-US" dirty="0"/>
          </a:p>
          <a:p>
            <a:r>
              <a:rPr lang="en-US" dirty="0" smtClean="0"/>
              <a:t>What is the Technology  (4 Selected) and primary impact?</a:t>
            </a:r>
          </a:p>
          <a:p>
            <a:endParaRPr lang="en-US" dirty="0" smtClean="0"/>
          </a:p>
          <a:p>
            <a:r>
              <a:rPr lang="en-US" dirty="0" smtClean="0"/>
              <a:t>Do you foresee any moral dilemma's with this technology?</a:t>
            </a:r>
          </a:p>
          <a:p>
            <a:endParaRPr lang="en-US" dirty="0" smtClean="0"/>
          </a:p>
          <a:p>
            <a:r>
              <a:rPr lang="en-US" dirty="0" smtClean="0"/>
              <a:t>Can it be focal or contribute to a focal product?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953" y="1577686"/>
            <a:ext cx="49339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5939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05" y="113323"/>
            <a:ext cx="7886700" cy="886159"/>
          </a:xfrm>
        </p:spPr>
        <p:txBody>
          <a:bodyPr/>
          <a:lstStyle/>
          <a:p>
            <a:endParaRPr lang="en-US" dirty="0"/>
          </a:p>
        </p:txBody>
      </p:sp>
      <p:sp>
        <p:nvSpPr>
          <p:cNvPr id="3" name="Content Placeholder 2"/>
          <p:cNvSpPr>
            <a:spLocks noGrp="1"/>
          </p:cNvSpPr>
          <p:nvPr>
            <p:ph idx="1"/>
          </p:nvPr>
        </p:nvSpPr>
        <p:spPr>
          <a:xfrm>
            <a:off x="628650" y="1059874"/>
            <a:ext cx="7886700" cy="2254826"/>
          </a:xfrm>
        </p:spPr>
        <p:txBody>
          <a:bodyPr/>
          <a:lstStyle/>
          <a:p>
            <a:endParaRPr lang="en-US" dirty="0"/>
          </a:p>
          <a:p>
            <a:endParaRPr lang="en-US" dirty="0" smtClean="0"/>
          </a:p>
          <a:p>
            <a:endParaRPr lang="en-US" dirty="0"/>
          </a:p>
          <a:p>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691" y="89276"/>
            <a:ext cx="8541327" cy="16940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06400" y="3950038"/>
            <a:ext cx="7683500" cy="1938992"/>
          </a:xfrm>
          <a:prstGeom prst="rect">
            <a:avLst/>
          </a:prstGeom>
        </p:spPr>
        <p:txBody>
          <a:bodyPr wrap="square">
            <a:spAutoFit/>
          </a:bodyPr>
          <a:lstStyle/>
          <a:p>
            <a:r>
              <a:rPr lang="en-US" sz="2400" dirty="0">
                <a:solidFill>
                  <a:schemeClr val="bg1"/>
                </a:solidFill>
              </a:rPr>
              <a:t>What is the Technology  (4 Selected) and primary impact?</a:t>
            </a:r>
          </a:p>
          <a:p>
            <a:endParaRPr lang="en-US" sz="2400" dirty="0">
              <a:solidFill>
                <a:schemeClr val="bg1"/>
              </a:solidFill>
            </a:endParaRPr>
          </a:p>
          <a:p>
            <a:r>
              <a:rPr lang="en-US" sz="2400" dirty="0">
                <a:solidFill>
                  <a:schemeClr val="bg1"/>
                </a:solidFill>
              </a:rPr>
              <a:t>Do you foresee any moral dilemma's with this technology?</a:t>
            </a:r>
          </a:p>
          <a:p>
            <a:endParaRPr lang="en-US" sz="2400" dirty="0">
              <a:solidFill>
                <a:schemeClr val="bg1"/>
              </a:solidFill>
            </a:endParaRPr>
          </a:p>
          <a:p>
            <a:r>
              <a:rPr lang="en-US" sz="2400" dirty="0">
                <a:solidFill>
                  <a:schemeClr val="bg1"/>
                </a:solidFill>
              </a:rPr>
              <a:t>Can it be focal or contribute to a focal product?</a:t>
            </a:r>
          </a:p>
        </p:txBody>
      </p:sp>
    </p:spTree>
    <p:extLst>
      <p:ext uri="{BB962C8B-B14F-4D97-AF65-F5344CB8AC3E}">
        <p14:creationId xmlns:p14="http://schemas.microsoft.com/office/powerpoint/2010/main" val="28518823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305" y="1833938"/>
            <a:ext cx="5797695" cy="502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697" y="75915"/>
            <a:ext cx="8692861" cy="1758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92632" y="2279134"/>
            <a:ext cx="2456698" cy="646331"/>
          </a:xfrm>
          <a:prstGeom prst="rect">
            <a:avLst/>
          </a:prstGeom>
        </p:spPr>
        <p:txBody>
          <a:bodyPr wrap="none">
            <a:spAutoFit/>
          </a:bodyPr>
          <a:lstStyle/>
          <a:p>
            <a:r>
              <a:rPr lang="en-US" dirty="0">
                <a:solidFill>
                  <a:schemeClr val="bg1"/>
                </a:solidFill>
                <a:hlinkClick r:id="rId4"/>
              </a:rPr>
              <a:t>https://</a:t>
            </a:r>
            <a:r>
              <a:rPr lang="en-US" dirty="0" smtClean="0">
                <a:solidFill>
                  <a:schemeClr val="bg1"/>
                </a:solidFill>
                <a:hlinkClick r:id="rId4"/>
              </a:rPr>
              <a:t>slack.com/about</a:t>
            </a: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6589237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450" y="0"/>
            <a:ext cx="7886700" cy="886159"/>
          </a:xfrm>
        </p:spPr>
        <p:txBody>
          <a:bodyPr>
            <a:normAutofit/>
          </a:bodyPr>
          <a:lstStyle/>
          <a:p>
            <a:r>
              <a:rPr lang="en-US" dirty="0" smtClean="0"/>
              <a:t>Getting to 15%: Source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1733915"/>
            <a:ext cx="3270250" cy="4980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362" y="939450"/>
            <a:ext cx="5895901" cy="3055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835400" y="5397500"/>
            <a:ext cx="5065713" cy="923330"/>
          </a:xfrm>
          <a:prstGeom prst="rect">
            <a:avLst/>
          </a:prstGeom>
        </p:spPr>
        <p:txBody>
          <a:bodyPr wrap="square">
            <a:spAutoFit/>
          </a:bodyPr>
          <a:lstStyle/>
          <a:p>
            <a:r>
              <a:rPr lang="en-US" dirty="0">
                <a:solidFill>
                  <a:schemeClr val="bg1"/>
                </a:solidFill>
              </a:rPr>
              <a:t>https://elearning.qmul.ac.uk/guide/excluding-references-and-quotations-from-turnitin-reports/#references</a:t>
            </a:r>
          </a:p>
        </p:txBody>
      </p:sp>
      <p:sp>
        <p:nvSpPr>
          <p:cNvPr id="5" name="TextBox 4"/>
          <p:cNvSpPr txBox="1"/>
          <p:nvPr/>
        </p:nvSpPr>
        <p:spPr>
          <a:xfrm>
            <a:off x="612775" y="1364583"/>
            <a:ext cx="1168400" cy="369332"/>
          </a:xfrm>
          <a:prstGeom prst="rect">
            <a:avLst/>
          </a:prstGeom>
          <a:noFill/>
        </p:spPr>
        <p:txBody>
          <a:bodyPr wrap="square" rtlCol="0">
            <a:spAutoFit/>
          </a:bodyPr>
          <a:lstStyle/>
          <a:p>
            <a:r>
              <a:rPr lang="en-US" dirty="0" smtClean="0">
                <a:solidFill>
                  <a:schemeClr val="bg1"/>
                </a:solidFill>
              </a:rPr>
              <a:t>Settings</a:t>
            </a:r>
            <a:endParaRPr lang="en-US" dirty="0">
              <a:solidFill>
                <a:schemeClr val="bg1"/>
              </a:solidFill>
            </a:endParaRPr>
          </a:p>
        </p:txBody>
      </p:sp>
      <p:sp>
        <p:nvSpPr>
          <p:cNvPr id="6" name="TextBox 5"/>
          <p:cNvSpPr txBox="1"/>
          <p:nvPr/>
        </p:nvSpPr>
        <p:spPr>
          <a:xfrm>
            <a:off x="4614863" y="4244510"/>
            <a:ext cx="4000500" cy="369332"/>
          </a:xfrm>
          <a:prstGeom prst="rect">
            <a:avLst/>
          </a:prstGeom>
          <a:noFill/>
        </p:spPr>
        <p:txBody>
          <a:bodyPr wrap="square" rtlCol="0">
            <a:spAutoFit/>
          </a:bodyPr>
          <a:lstStyle/>
          <a:p>
            <a:r>
              <a:rPr lang="en-US" dirty="0" smtClean="0">
                <a:solidFill>
                  <a:schemeClr val="bg1"/>
                </a:solidFill>
              </a:rPr>
              <a:t>For excluding bibliographies</a:t>
            </a:r>
            <a:endParaRPr lang="en-US" dirty="0">
              <a:solidFill>
                <a:schemeClr val="bg1"/>
              </a:solidFill>
            </a:endParaRPr>
          </a:p>
        </p:txBody>
      </p:sp>
    </p:spTree>
    <p:extLst>
      <p:ext uri="{BB962C8B-B14F-4D97-AF65-F5344CB8AC3E}">
        <p14:creationId xmlns:p14="http://schemas.microsoft.com/office/powerpoint/2010/main" val="314832631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3" y="409092"/>
            <a:ext cx="8603673" cy="18556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7241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54" y="401222"/>
            <a:ext cx="8281555" cy="1605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310" y="2213297"/>
            <a:ext cx="3939020" cy="44836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4317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456223"/>
            <a:ext cx="7886700" cy="886159"/>
          </a:xfrm>
        </p:spPr>
        <p:txBody>
          <a:bodyPr/>
          <a:lstStyle/>
          <a:p>
            <a:r>
              <a:rPr lang="en-US" dirty="0" smtClean="0">
                <a:solidFill>
                  <a:srgbClr val="FFFF00"/>
                </a:solidFill>
              </a:rPr>
              <a:t>Fair Warning</a:t>
            </a:r>
            <a:endParaRPr lang="en-US" dirty="0">
              <a:solidFill>
                <a:srgbClr val="FFFF00"/>
              </a:solidFill>
            </a:endParaRPr>
          </a:p>
        </p:txBody>
      </p:sp>
      <p:sp>
        <p:nvSpPr>
          <p:cNvPr id="3" name="Content Placeholder 2"/>
          <p:cNvSpPr>
            <a:spLocks noGrp="1"/>
          </p:cNvSpPr>
          <p:nvPr>
            <p:ph idx="1"/>
          </p:nvPr>
        </p:nvSpPr>
        <p:spPr>
          <a:xfrm>
            <a:off x="576696" y="1481987"/>
            <a:ext cx="7886700" cy="4633063"/>
          </a:xfrm>
        </p:spPr>
        <p:txBody>
          <a:bodyPr>
            <a:normAutofit lnSpcReduction="10000"/>
          </a:bodyPr>
          <a:lstStyle/>
          <a:p>
            <a:r>
              <a:rPr lang="en-US" dirty="0" smtClean="0"/>
              <a:t>In Class Writing Exercise starting </a:t>
            </a:r>
            <a:r>
              <a:rPr lang="en-US" dirty="0" smtClean="0">
                <a:solidFill>
                  <a:srgbClr val="FFFF00"/>
                </a:solidFill>
              </a:rPr>
              <a:t>at beginning or end of class coming within next two weeks (be on time)</a:t>
            </a:r>
          </a:p>
          <a:p>
            <a:endParaRPr lang="en-US" dirty="0"/>
          </a:p>
          <a:p>
            <a:r>
              <a:rPr lang="en-US" dirty="0" smtClean="0"/>
              <a:t>Allowed </a:t>
            </a:r>
            <a:r>
              <a:rPr lang="en-US" dirty="0" smtClean="0">
                <a:solidFill>
                  <a:srgbClr val="FFFF00"/>
                </a:solidFill>
              </a:rPr>
              <a:t>25 minutes to complete (hard stop)</a:t>
            </a:r>
          </a:p>
          <a:p>
            <a:endParaRPr lang="en-US" dirty="0"/>
          </a:p>
          <a:p>
            <a:r>
              <a:rPr lang="en-US" dirty="0" smtClean="0"/>
              <a:t>Topic will be per recent class lectures and discussions </a:t>
            </a:r>
          </a:p>
          <a:p>
            <a:endParaRPr lang="en-US" dirty="0"/>
          </a:p>
          <a:p>
            <a:r>
              <a:rPr lang="en-US" dirty="0" smtClean="0"/>
              <a:t>Up to 10 points with 0 for “no show”</a:t>
            </a:r>
          </a:p>
          <a:p>
            <a:endParaRPr lang="en-US" dirty="0"/>
          </a:p>
          <a:p>
            <a:r>
              <a:rPr lang="en-US" dirty="0" smtClean="0"/>
              <a:t>No makeups per syllabus</a:t>
            </a:r>
          </a:p>
          <a:p>
            <a:endParaRPr lang="en-US" dirty="0" smtClean="0"/>
          </a:p>
          <a:p>
            <a:r>
              <a:rPr lang="en-US" dirty="0" smtClean="0"/>
              <a:t>Attend your own section unless cleared at least 24 hour ahead in writing  (deduction otherwise)</a:t>
            </a:r>
            <a:endParaRPr lang="en-US" dirty="0"/>
          </a:p>
          <a:p>
            <a:endParaRPr lang="en-US" dirty="0" smtClean="0"/>
          </a:p>
        </p:txBody>
      </p:sp>
    </p:spTree>
    <p:extLst>
      <p:ext uri="{BB962C8B-B14F-4D97-AF65-F5344CB8AC3E}">
        <p14:creationId xmlns:p14="http://schemas.microsoft.com/office/powerpoint/2010/main" val="9523890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2282727"/>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38E12B"/>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solidFill>
                            <a:schemeClr val="tx1"/>
                          </a:solidFill>
                        </a:rPr>
                        <a:t>9.26.19</a:t>
                      </a:r>
                      <a:endParaRPr lang="en-US" sz="1800" dirty="0">
                        <a:solidFill>
                          <a:schemeClr val="tx1"/>
                        </a:solidFill>
                      </a:endParaRPr>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chemeClr val="bg1"/>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E416D5"/>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10.13.19  **</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11.10.19**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10.25.19</a:t>
                      </a:r>
                      <a:r>
                        <a:rPr lang="en-US" sz="1800" baseline="0" dirty="0" smtClean="0"/>
                        <a:t> **</a:t>
                      </a:r>
                      <a:endParaRPr lang="en-US" sz="1800" dirty="0"/>
                    </a:p>
                  </a:txBody>
                  <a:tcPr>
                    <a:solidFill>
                      <a:srgbClr val="FFFF00"/>
                    </a:solidFill>
                  </a:tcPr>
                </a:tc>
                <a:tc>
                  <a:txBody>
                    <a:bodyPr/>
                    <a:lstStyle/>
                    <a:p>
                      <a:r>
                        <a:rPr lang="en-US" dirty="0" smtClean="0"/>
                        <a:t>11.14.19</a:t>
                      </a:r>
                      <a:endParaRPr lang="en-US" dirty="0"/>
                    </a:p>
                  </a:txBody>
                  <a:tcPr>
                    <a:solidFill>
                      <a:schemeClr val="bg1"/>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18389684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40" y="643259"/>
            <a:ext cx="7886700" cy="886159"/>
          </a:xfrm>
        </p:spPr>
        <p:txBody>
          <a:bodyPr/>
          <a:lstStyle/>
          <a:p>
            <a:r>
              <a:rPr lang="en-US" dirty="0" smtClean="0"/>
              <a:t>Resume </a:t>
            </a:r>
            <a:r>
              <a:rPr lang="en-US" dirty="0" smtClean="0"/>
              <a:t>Analysis</a:t>
            </a:r>
            <a:endParaRPr lang="en-US" dirty="0"/>
          </a:p>
        </p:txBody>
      </p:sp>
    </p:spTree>
    <p:extLst>
      <p:ext uri="{BB962C8B-B14F-4D97-AF65-F5344CB8AC3E}">
        <p14:creationId xmlns:p14="http://schemas.microsoft.com/office/powerpoint/2010/main" val="1488873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258795"/>
            <a:ext cx="7886700" cy="886159"/>
          </a:xfrm>
        </p:spPr>
        <p:txBody>
          <a:bodyPr>
            <a:normAutofit fontScale="90000"/>
          </a:bodyPr>
          <a:lstStyle/>
          <a:p>
            <a:r>
              <a:rPr lang="en-US" dirty="0" smtClean="0"/>
              <a:t>Start the Resume Research</a:t>
            </a:r>
            <a:endParaRPr lang="en-US" dirty="0"/>
          </a:p>
        </p:txBody>
      </p:sp>
      <p:sp>
        <p:nvSpPr>
          <p:cNvPr id="3" name="Content Placeholder 2"/>
          <p:cNvSpPr>
            <a:spLocks noGrp="1"/>
          </p:cNvSpPr>
          <p:nvPr>
            <p:ph idx="1"/>
          </p:nvPr>
        </p:nvSpPr>
        <p:spPr>
          <a:xfrm>
            <a:off x="619319" y="1381992"/>
            <a:ext cx="7886700" cy="5351318"/>
          </a:xfrm>
        </p:spPr>
        <p:txBody>
          <a:bodyPr>
            <a:normAutofit fontScale="92500" lnSpcReduction="20000"/>
          </a:bodyPr>
          <a:lstStyle/>
          <a:p>
            <a:r>
              <a:rPr lang="en-US" dirty="0" smtClean="0"/>
              <a:t>-Posted on Canvas </a:t>
            </a:r>
          </a:p>
          <a:p>
            <a:r>
              <a:rPr lang="en-US" dirty="0" smtClean="0"/>
              <a:t>-Final Due Nov 14, 2019</a:t>
            </a:r>
          </a:p>
          <a:p>
            <a:endParaRPr lang="en-US" dirty="0" smtClean="0"/>
          </a:p>
          <a:p>
            <a:r>
              <a:rPr lang="en-US" dirty="0" smtClean="0">
                <a:solidFill>
                  <a:srgbClr val="FFFF00"/>
                </a:solidFill>
              </a:rPr>
              <a:t>-BRING AT LEAST ONE JOB POSTING TO CLASS TU, Oct 29 and/or TH, Oct 31</a:t>
            </a:r>
          </a:p>
          <a:p>
            <a:endParaRPr lang="en-US" dirty="0" smtClean="0">
              <a:solidFill>
                <a:srgbClr val="FFFF00"/>
              </a:solidFill>
            </a:endParaRPr>
          </a:p>
          <a:p>
            <a:r>
              <a:rPr lang="en-US" dirty="0" smtClean="0"/>
              <a:t>-</a:t>
            </a:r>
            <a:r>
              <a:rPr lang="en-US" dirty="0">
                <a:solidFill>
                  <a:srgbClr val="FFFF00"/>
                </a:solidFill>
              </a:rPr>
              <a:t>Find three (3) job postings</a:t>
            </a:r>
            <a:r>
              <a:rPr lang="en-US" dirty="0"/>
              <a:t>. Analyze them, and determine what will influence the company to select you for consideration. </a:t>
            </a:r>
            <a:endParaRPr lang="en-US" dirty="0" smtClean="0"/>
          </a:p>
          <a:p>
            <a:pPr marL="457200" indent="-457200">
              <a:buAutoNum type="arabicPeriod"/>
            </a:pPr>
            <a:r>
              <a:rPr lang="en-US" dirty="0" smtClean="0"/>
              <a:t>Write </a:t>
            </a:r>
            <a:r>
              <a:rPr lang="en-US" dirty="0"/>
              <a:t>an </a:t>
            </a:r>
            <a:r>
              <a:rPr lang="en-US" dirty="0">
                <a:solidFill>
                  <a:srgbClr val="FFFF00"/>
                </a:solidFill>
              </a:rPr>
              <a:t>analysis </a:t>
            </a:r>
            <a:r>
              <a:rPr lang="en-US" dirty="0" smtClean="0">
                <a:solidFill>
                  <a:srgbClr val="FFFF00"/>
                </a:solidFill>
              </a:rPr>
              <a:t>paragraph for </a:t>
            </a:r>
            <a:r>
              <a:rPr lang="en-US" dirty="0">
                <a:solidFill>
                  <a:srgbClr val="FFFF00"/>
                </a:solidFill>
              </a:rPr>
              <a:t>each </a:t>
            </a:r>
            <a:r>
              <a:rPr lang="en-US" dirty="0"/>
              <a:t>indicating how you think they will make the decision, what you have to offer, what you hope to get, and what the company will offer, and what they hope to get. </a:t>
            </a:r>
            <a:endParaRPr lang="en-US" dirty="0" smtClean="0"/>
          </a:p>
          <a:p>
            <a:pPr marL="457200" indent="-457200">
              <a:buAutoNum type="arabicPeriod"/>
            </a:pPr>
            <a:r>
              <a:rPr lang="en-US" dirty="0" smtClean="0"/>
              <a:t>Indicate </a:t>
            </a:r>
            <a:r>
              <a:rPr lang="en-US" dirty="0">
                <a:solidFill>
                  <a:srgbClr val="FFFF00"/>
                </a:solidFill>
              </a:rPr>
              <a:t>what you will place in the resume to influence the decision maker</a:t>
            </a:r>
            <a:r>
              <a:rPr lang="en-US" dirty="0"/>
              <a:t>. Look beyond just the technical. </a:t>
            </a:r>
          </a:p>
          <a:p>
            <a:pPr marL="457200" indent="-457200">
              <a:buAutoNum type="arabicPeriod"/>
            </a:pPr>
            <a:r>
              <a:rPr lang="en-US" dirty="0" smtClean="0">
                <a:solidFill>
                  <a:srgbClr val="FFFF00"/>
                </a:solidFill>
              </a:rPr>
              <a:t>Write </a:t>
            </a:r>
            <a:r>
              <a:rPr lang="en-US" dirty="0">
                <a:solidFill>
                  <a:srgbClr val="FFFF00"/>
                </a:solidFill>
              </a:rPr>
              <a:t>a targeted resume for each company</a:t>
            </a:r>
            <a:r>
              <a:rPr lang="en-US" dirty="0" smtClean="0"/>
              <a:t>.</a:t>
            </a:r>
          </a:p>
          <a:p>
            <a:endParaRPr lang="en-US" dirty="0"/>
          </a:p>
          <a:p>
            <a:endParaRPr lang="en-US" dirty="0"/>
          </a:p>
          <a:p>
            <a:r>
              <a:rPr lang="en-US" dirty="0"/>
              <a:t>Submit analysis and resumes on Canvas. The analysis </a:t>
            </a:r>
            <a:r>
              <a:rPr lang="en-US" dirty="0" smtClean="0"/>
              <a:t>must </a:t>
            </a:r>
            <a:r>
              <a:rPr lang="en-US" dirty="0"/>
              <a:t>be plagiarism checked. Please put </a:t>
            </a:r>
            <a:r>
              <a:rPr lang="en-US" dirty="0" smtClean="0"/>
              <a:t>analysis and resumes in separate files. </a:t>
            </a:r>
            <a:r>
              <a:rPr lang="en-US" dirty="0"/>
              <a:t>The resumes will be checked, but </a:t>
            </a:r>
            <a:r>
              <a:rPr lang="en-US" dirty="0" smtClean="0"/>
              <a:t>not scored.</a:t>
            </a:r>
            <a:endParaRPr lang="en-US" dirty="0"/>
          </a:p>
          <a:p>
            <a:endParaRPr lang="en-US" dirty="0"/>
          </a:p>
        </p:txBody>
      </p:sp>
    </p:spTree>
    <p:extLst>
      <p:ext uri="{BB962C8B-B14F-4D97-AF65-F5344CB8AC3E}">
        <p14:creationId xmlns:p14="http://schemas.microsoft.com/office/powerpoint/2010/main" val="2651200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041" y="102931"/>
            <a:ext cx="7886700" cy="886159"/>
          </a:xfrm>
        </p:spPr>
        <p:txBody>
          <a:bodyPr/>
          <a:lstStyle/>
          <a:p>
            <a:r>
              <a:rPr lang="en-US" dirty="0" smtClean="0"/>
              <a:t>Resume  OOC Exercise</a:t>
            </a:r>
            <a:endParaRPr lang="en-US" dirty="0"/>
          </a:p>
        </p:txBody>
      </p:sp>
      <p:sp>
        <p:nvSpPr>
          <p:cNvPr id="3" name="Content Placeholder 2"/>
          <p:cNvSpPr>
            <a:spLocks noGrp="1"/>
          </p:cNvSpPr>
          <p:nvPr>
            <p:ph idx="1"/>
          </p:nvPr>
        </p:nvSpPr>
        <p:spPr>
          <a:xfrm>
            <a:off x="628650" y="1049482"/>
            <a:ext cx="7886700" cy="4805887"/>
          </a:xfrm>
        </p:spPr>
        <p:txBody>
          <a:bodyPr/>
          <a:lstStyle/>
          <a:p>
            <a:pPr marL="342900" indent="-342900">
              <a:buFont typeface="Arial" panose="020B0604020202020204" pitchFamily="34" charset="0"/>
              <a:buChar char="•"/>
            </a:pPr>
            <a:r>
              <a:rPr lang="en-US" dirty="0">
                <a:solidFill>
                  <a:srgbClr val="FFFF00"/>
                </a:solidFill>
              </a:rPr>
              <a:t>Analyze </a:t>
            </a:r>
            <a:r>
              <a:rPr lang="en-US" dirty="0" smtClean="0">
                <a:solidFill>
                  <a:srgbClr val="FFFF00"/>
                </a:solidFill>
              </a:rPr>
              <a:t>the job description</a:t>
            </a:r>
            <a:r>
              <a:rPr lang="en-US" dirty="0" smtClean="0"/>
              <a:t> and </a:t>
            </a:r>
            <a:r>
              <a:rPr lang="en-US" dirty="0"/>
              <a:t>determine what will influence the company to select you for </a:t>
            </a:r>
            <a:r>
              <a:rPr lang="en-US" dirty="0" smtClean="0"/>
              <a:t>consideration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Write </a:t>
            </a:r>
            <a:r>
              <a:rPr lang="en-US" dirty="0"/>
              <a:t>an analysis of each </a:t>
            </a:r>
            <a:r>
              <a:rPr lang="en-US" dirty="0" smtClean="0"/>
              <a:t>job indicating </a:t>
            </a:r>
            <a:r>
              <a:rPr lang="en-US" dirty="0"/>
              <a:t>how you think </a:t>
            </a:r>
            <a:r>
              <a:rPr lang="en-US" dirty="0" smtClean="0"/>
              <a:t>the company will </a:t>
            </a:r>
            <a:r>
              <a:rPr lang="en-US" dirty="0"/>
              <a:t>make the </a:t>
            </a:r>
            <a:r>
              <a:rPr lang="en-US" dirty="0" smtClean="0"/>
              <a:t>decision to interview and hire </a:t>
            </a:r>
          </a:p>
          <a:p>
            <a:pPr marL="800100" lvl="1" indent="-342900">
              <a:buFont typeface="Arial" panose="020B0604020202020204" pitchFamily="34" charset="0"/>
              <a:buChar char="•"/>
            </a:pPr>
            <a:r>
              <a:rPr lang="en-US" dirty="0" smtClean="0">
                <a:solidFill>
                  <a:srgbClr val="FFFF00"/>
                </a:solidFill>
              </a:rPr>
              <a:t>what </a:t>
            </a:r>
            <a:r>
              <a:rPr lang="en-US" dirty="0">
                <a:solidFill>
                  <a:srgbClr val="FFFF00"/>
                </a:solidFill>
              </a:rPr>
              <a:t>you have to offer, </a:t>
            </a:r>
            <a:r>
              <a:rPr lang="en-US" dirty="0" smtClean="0">
                <a:solidFill>
                  <a:srgbClr val="FFFF00"/>
                </a:solidFill>
              </a:rPr>
              <a:t> and what you hope to get</a:t>
            </a:r>
          </a:p>
          <a:p>
            <a:pPr lvl="1"/>
            <a:endParaRPr lang="en-US" dirty="0" smtClean="0"/>
          </a:p>
          <a:p>
            <a:pPr marL="800100" lvl="1" indent="-342900">
              <a:buFont typeface="Arial" panose="020B0604020202020204" pitchFamily="34" charset="0"/>
              <a:buChar char="•"/>
            </a:pPr>
            <a:r>
              <a:rPr lang="en-US" dirty="0" smtClean="0">
                <a:solidFill>
                  <a:srgbClr val="FFFF00"/>
                </a:solidFill>
              </a:rPr>
              <a:t>what </a:t>
            </a:r>
            <a:r>
              <a:rPr lang="en-US" dirty="0">
                <a:solidFill>
                  <a:srgbClr val="FFFF00"/>
                </a:solidFill>
              </a:rPr>
              <a:t>the company will offer, and what they hope to get. </a:t>
            </a:r>
            <a:endParaRPr lang="en-US" dirty="0" smtClean="0">
              <a:solidFill>
                <a:srgbClr val="FFFF00"/>
              </a:solidFill>
            </a:endParaRP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solidFill>
                  <a:srgbClr val="FFFF00"/>
                </a:solidFill>
              </a:rPr>
              <a:t>Indicate </a:t>
            </a:r>
            <a:r>
              <a:rPr lang="en-US" dirty="0">
                <a:solidFill>
                  <a:srgbClr val="FFFF00"/>
                </a:solidFill>
              </a:rPr>
              <a:t>what you will place in the resume to influence the decision maker. </a:t>
            </a:r>
            <a:r>
              <a:rPr lang="en-US" dirty="0" smtClean="0">
                <a:solidFill>
                  <a:srgbClr val="FFFF00"/>
                </a:solidFill>
              </a:rPr>
              <a:t>    </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t>Look </a:t>
            </a:r>
            <a:r>
              <a:rPr lang="en-US" dirty="0">
                <a:solidFill>
                  <a:srgbClr val="FFFF00"/>
                </a:solidFill>
              </a:rPr>
              <a:t>beyond just the technical</a:t>
            </a:r>
          </a:p>
        </p:txBody>
      </p:sp>
    </p:spTree>
    <p:extLst>
      <p:ext uri="{BB962C8B-B14F-4D97-AF65-F5344CB8AC3E}">
        <p14:creationId xmlns:p14="http://schemas.microsoft.com/office/powerpoint/2010/main" val="5143847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695" y="175668"/>
            <a:ext cx="8276359" cy="886159"/>
          </a:xfrm>
        </p:spPr>
        <p:txBody>
          <a:bodyPr>
            <a:normAutofit/>
          </a:bodyPr>
          <a:lstStyle/>
          <a:p>
            <a:r>
              <a:rPr lang="en-US" dirty="0" smtClean="0"/>
              <a:t>The OOC Work Product</a:t>
            </a:r>
            <a:endParaRPr lang="en-US" dirty="0"/>
          </a:p>
        </p:txBody>
      </p:sp>
      <p:sp>
        <p:nvSpPr>
          <p:cNvPr id="3" name="Content Placeholder 2"/>
          <p:cNvSpPr>
            <a:spLocks noGrp="1"/>
          </p:cNvSpPr>
          <p:nvPr>
            <p:ph idx="1"/>
          </p:nvPr>
        </p:nvSpPr>
        <p:spPr>
          <a:xfrm>
            <a:off x="597478" y="1024787"/>
            <a:ext cx="7886700" cy="5635786"/>
          </a:xfrm>
        </p:spPr>
        <p:txBody>
          <a:bodyPr>
            <a:normAutofit lnSpcReduction="10000"/>
          </a:bodyPr>
          <a:lstStyle/>
          <a:p>
            <a:pPr marL="342900" indent="-342900">
              <a:buFont typeface="Arial" panose="020B0604020202020204" pitchFamily="34" charset="0"/>
              <a:buChar char="•"/>
            </a:pPr>
            <a:r>
              <a:rPr lang="en-US" dirty="0" smtClean="0"/>
              <a:t>Provide a summary of </a:t>
            </a:r>
            <a:r>
              <a:rPr lang="en-US" dirty="0" smtClean="0">
                <a:solidFill>
                  <a:srgbClr val="FFFF00"/>
                </a:solidFill>
              </a:rPr>
              <a:t>the analysis you are going to perform and the elements that you are going to provide </a:t>
            </a:r>
            <a:r>
              <a:rPr lang="en-US" dirty="0" smtClean="0"/>
              <a:t>for each of the three job descriptions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Answer all the questions </a:t>
            </a:r>
            <a:r>
              <a:rPr lang="en-US" dirty="0" smtClean="0"/>
              <a:t>that are laid out in the assignment in a consistent, readable way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Finish up with a </a:t>
            </a:r>
            <a:r>
              <a:rPr lang="en-US" dirty="0" smtClean="0">
                <a:solidFill>
                  <a:srgbClr val="FFFF00"/>
                </a:solidFill>
              </a:rPr>
              <a:t>short conclusion </a:t>
            </a:r>
            <a:r>
              <a:rPr lang="en-US" dirty="0" smtClean="0"/>
              <a:t>on each analysis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Attach the resumes </a:t>
            </a:r>
            <a:r>
              <a:rPr lang="en-US" dirty="0" smtClean="0"/>
              <a:t>as a </a:t>
            </a:r>
            <a:r>
              <a:rPr lang="en-US" dirty="0" err="1" smtClean="0"/>
              <a:t>followon</a:t>
            </a:r>
            <a:r>
              <a:rPr lang="en-US" dirty="0" smtClean="0"/>
              <a:t> to the analysis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High Level </a:t>
            </a:r>
            <a:r>
              <a:rPr lang="en-US" dirty="0" smtClean="0">
                <a:solidFill>
                  <a:srgbClr val="FFFF00"/>
                </a:solidFill>
              </a:rPr>
              <a:t>Outline for OOC Assignment</a:t>
            </a:r>
          </a:p>
          <a:p>
            <a:pPr marL="800100" lvl="1" indent="-342900">
              <a:buFont typeface="Arial" panose="020B0604020202020204" pitchFamily="34" charset="0"/>
              <a:buChar char="•"/>
            </a:pPr>
            <a:r>
              <a:rPr lang="en-US" dirty="0" smtClean="0">
                <a:solidFill>
                  <a:srgbClr val="FFFF00"/>
                </a:solidFill>
              </a:rPr>
              <a:t>Summary of assignment and your approach to analysis</a:t>
            </a:r>
          </a:p>
          <a:p>
            <a:pPr marL="800100" lvl="1" indent="-342900">
              <a:buFont typeface="Arial" panose="020B0604020202020204" pitchFamily="34" charset="0"/>
              <a:buChar char="•"/>
            </a:pPr>
            <a:r>
              <a:rPr lang="en-US" dirty="0" smtClean="0">
                <a:solidFill>
                  <a:srgbClr val="FFFF00"/>
                </a:solidFill>
              </a:rPr>
              <a:t>Analysis #1</a:t>
            </a:r>
          </a:p>
          <a:p>
            <a:pPr marL="800100" lvl="1" indent="-342900">
              <a:buFont typeface="Arial" panose="020B0604020202020204" pitchFamily="34" charset="0"/>
              <a:buChar char="•"/>
            </a:pPr>
            <a:r>
              <a:rPr lang="en-US" dirty="0" smtClean="0">
                <a:solidFill>
                  <a:srgbClr val="FFFF00"/>
                </a:solidFill>
              </a:rPr>
              <a:t>Analysis #2</a:t>
            </a:r>
          </a:p>
          <a:p>
            <a:pPr marL="800100" lvl="1" indent="-342900">
              <a:buFont typeface="Arial" panose="020B0604020202020204" pitchFamily="34" charset="0"/>
              <a:buChar char="•"/>
            </a:pPr>
            <a:r>
              <a:rPr lang="en-US" dirty="0" smtClean="0">
                <a:solidFill>
                  <a:srgbClr val="FFFF00"/>
                </a:solidFill>
              </a:rPr>
              <a:t>Analysis #3</a:t>
            </a:r>
          </a:p>
          <a:p>
            <a:pPr marL="800100" lvl="1" indent="-342900">
              <a:buFont typeface="Arial" panose="020B0604020202020204" pitchFamily="34" charset="0"/>
              <a:buChar char="•"/>
            </a:pPr>
            <a:r>
              <a:rPr lang="en-US" dirty="0" smtClean="0"/>
              <a:t>Resume #1, 2, 3</a:t>
            </a:r>
          </a:p>
        </p:txBody>
      </p:sp>
    </p:spTree>
    <p:extLst>
      <p:ext uri="{BB962C8B-B14F-4D97-AF65-F5344CB8AC3E}">
        <p14:creationId xmlns:p14="http://schemas.microsoft.com/office/powerpoint/2010/main" val="25509629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17396</TotalTime>
  <Words>1147</Words>
  <Application>Microsoft Office PowerPoint</Application>
  <PresentationFormat>On-screen Show (4:3)</PresentationFormat>
  <Paragraphs>303</Paragraphs>
  <Slides>31</Slides>
  <Notes>0</Notes>
  <HiddenSlides>0</HiddenSlides>
  <MMClips>0</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31</vt:i4>
      </vt:variant>
    </vt:vector>
  </HeadingPairs>
  <TitlesOfParts>
    <vt:vector size="48" baseType="lpstr">
      <vt:lpstr>Arial</vt:lpstr>
      <vt:lpstr>Arial Black</vt:lpstr>
      <vt:lpstr>Helvetica Neue</vt:lpstr>
      <vt:lpstr>Wingdings</vt:lpstr>
      <vt:lpstr>SJSU Spartan Bold</vt:lpstr>
      <vt:lpstr>Calibri</vt:lpstr>
      <vt:lpstr>SJSU Spartan Regular</vt:lpstr>
      <vt:lpstr>Impact</vt:lpstr>
      <vt:lpstr>SJSU-Standard-PPT (5)</vt:lpstr>
      <vt:lpstr>Cover Slides</vt:lpstr>
      <vt:lpstr>Title Slides</vt:lpstr>
      <vt:lpstr>Bumper Slides</vt:lpstr>
      <vt:lpstr>Section Headers</vt:lpstr>
      <vt:lpstr>White Content Slides</vt:lpstr>
      <vt:lpstr>Blue Content Slides</vt:lpstr>
      <vt:lpstr>Image Slides</vt:lpstr>
      <vt:lpstr>Charts</vt:lpstr>
      <vt:lpstr>EE 295</vt:lpstr>
      <vt:lpstr>PowerPoint Presentation</vt:lpstr>
      <vt:lpstr>Getting to 15%: Source</vt:lpstr>
      <vt:lpstr>Fair Warning</vt:lpstr>
      <vt:lpstr>Semester Major Items…..(subject to modification)</vt:lpstr>
      <vt:lpstr>Resume Analysis</vt:lpstr>
      <vt:lpstr>Start the Resume Research</vt:lpstr>
      <vt:lpstr>Resume  OOC Exercise</vt:lpstr>
      <vt:lpstr>The OOC Work Product</vt:lpstr>
      <vt:lpstr>Resume Analysis</vt:lpstr>
      <vt:lpstr>PowerPoint Presentation</vt:lpstr>
      <vt:lpstr>PowerPoint Presentation</vt:lpstr>
      <vt:lpstr>PowerPoint Presentation</vt:lpstr>
      <vt:lpstr>Final Paper Options</vt:lpstr>
      <vt:lpstr>Expanding the Product Proposal for a Final Paper </vt:lpstr>
      <vt:lpstr>Framework for Research  Option #2</vt:lpstr>
      <vt:lpstr>Final Paper:  Outline/Abstract due Oct 31</vt:lpstr>
      <vt:lpstr>PowerPoint Presentation</vt:lpstr>
      <vt:lpstr>Material Ethics</vt:lpstr>
      <vt:lpstr>Conclusions</vt:lpstr>
      <vt:lpstr>In Class Discussion to Be Continued This Week</vt:lpstr>
      <vt:lpstr>MATERIAL ETHICS/ Focalness of Product</vt:lpstr>
      <vt:lpstr>10 Technologies That Deserve to Die?</vt:lpstr>
      <vt:lpstr>Assessing Focal Product</vt:lpstr>
      <vt:lpstr>10 Emerging Technologies</vt:lpstr>
      <vt:lpstr>The 2017 List MIT Enterprise Forum</vt:lpstr>
      <vt:lpstr>10 Emerging Technologies -MIT Review 2015</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282</cp:revision>
  <cp:lastPrinted>2019-10-29T22:17:07Z</cp:lastPrinted>
  <dcterms:created xsi:type="dcterms:W3CDTF">2017-08-23T13:02:48Z</dcterms:created>
  <dcterms:modified xsi:type="dcterms:W3CDTF">2019-10-30T01:22:23Z</dcterms:modified>
</cp:coreProperties>
</file>